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vml" ContentType="application/vnd.openxmlformats-officedocument.vmlDrawing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270" r:id="rId28"/>
    <p:sldId id="294" r:id="rId29"/>
    <p:sldId id="295" r:id="rId30"/>
    <p:sldId id="29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A4E573-7D5B-411F-B333-A2F7CEB3802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33A129-9F6C-4CBF-AC15-6E145F51FD86}">
      <dgm:prSet phldrT="[Текст]" custT="1"/>
      <dgm:spPr/>
      <dgm:t>
        <a:bodyPr/>
        <a:lstStyle/>
        <a:p>
          <a:r>
            <a:rPr lang="ru-RU" sz="1600" dirty="0" smtClean="0"/>
            <a:t>Виды бюджетов</a:t>
          </a:r>
          <a:endParaRPr lang="ru-RU" sz="1600" dirty="0"/>
        </a:p>
      </dgm:t>
    </dgm:pt>
    <dgm:pt modelId="{8C927EE3-1BC3-4E4E-862C-B553469B2B57}" type="parTrans" cxnId="{26E1504A-FB4B-4158-814D-C5FFE2B75146}">
      <dgm:prSet/>
      <dgm:spPr/>
      <dgm:t>
        <a:bodyPr/>
        <a:lstStyle/>
        <a:p>
          <a:endParaRPr lang="ru-RU"/>
        </a:p>
      </dgm:t>
    </dgm:pt>
    <dgm:pt modelId="{318FC58F-FE5D-401B-9F32-14FFE56F5A91}" type="sibTrans" cxnId="{26E1504A-FB4B-4158-814D-C5FFE2B75146}">
      <dgm:prSet/>
      <dgm:spPr/>
      <dgm:t>
        <a:bodyPr/>
        <a:lstStyle/>
        <a:p>
          <a:endParaRPr lang="ru-RU"/>
        </a:p>
      </dgm:t>
    </dgm:pt>
    <dgm:pt modelId="{1375B369-73D1-4B85-8756-2EB1A6ACC3A9}" type="asst">
      <dgm:prSet phldrT="[Текст]" custT="1"/>
      <dgm:spPr/>
      <dgm:t>
        <a:bodyPr/>
        <a:lstStyle/>
        <a:p>
          <a:r>
            <a:rPr lang="ru-RU" sz="1600" dirty="0" smtClean="0"/>
            <a:t>Бюджеты публично-правовых образований</a:t>
          </a:r>
          <a:endParaRPr lang="ru-RU" sz="1600" dirty="0"/>
        </a:p>
      </dgm:t>
    </dgm:pt>
    <dgm:pt modelId="{72D78C16-7731-4E6C-BCB4-E48AB6BE4E22}" type="parTrans" cxnId="{0F292B9A-6959-43F5-8486-7BB1E64CD460}">
      <dgm:prSet/>
      <dgm:spPr/>
      <dgm:t>
        <a:bodyPr/>
        <a:lstStyle/>
        <a:p>
          <a:endParaRPr lang="ru-RU"/>
        </a:p>
      </dgm:t>
    </dgm:pt>
    <dgm:pt modelId="{7922313E-F4A0-45C1-8563-BB17978ED4E8}" type="sibTrans" cxnId="{0F292B9A-6959-43F5-8486-7BB1E64CD460}">
      <dgm:prSet/>
      <dgm:spPr/>
      <dgm:t>
        <a:bodyPr/>
        <a:lstStyle/>
        <a:p>
          <a:endParaRPr lang="ru-RU"/>
        </a:p>
      </dgm:t>
    </dgm:pt>
    <dgm:pt modelId="{87DA688A-66E7-480A-9BDF-28EE66421155}">
      <dgm:prSet phldrT="[Текст]" custT="1"/>
      <dgm:spPr/>
      <dgm:t>
        <a:bodyPr/>
        <a:lstStyle/>
        <a:p>
          <a:r>
            <a:rPr lang="ru-RU" sz="1400" dirty="0" smtClean="0"/>
            <a:t>Российской Федерации федеральный бюджет </a:t>
          </a:r>
          <a:r>
            <a:rPr lang="ru-RU" sz="1400" smtClean="0"/>
            <a:t>бюджеты государственных </a:t>
          </a:r>
          <a:r>
            <a:rPr lang="ru-RU" sz="1400" dirty="0" smtClean="0"/>
            <a:t>внебюджетных фондов РФ</a:t>
          </a:r>
          <a:endParaRPr lang="ru-RU" sz="1400" dirty="0"/>
        </a:p>
      </dgm:t>
    </dgm:pt>
    <dgm:pt modelId="{23BC8F76-B05B-4553-A30C-CC5784E5D825}" type="parTrans" cxnId="{D6D0F5BE-FC4D-4127-9F2F-39BAF3B0A57F}">
      <dgm:prSet/>
      <dgm:spPr/>
      <dgm:t>
        <a:bodyPr/>
        <a:lstStyle/>
        <a:p>
          <a:endParaRPr lang="ru-RU"/>
        </a:p>
      </dgm:t>
    </dgm:pt>
    <dgm:pt modelId="{5F8462D3-278F-4CC6-89E3-E8B6B5516B5E}" type="sibTrans" cxnId="{D6D0F5BE-FC4D-4127-9F2F-39BAF3B0A57F}">
      <dgm:prSet/>
      <dgm:spPr/>
      <dgm:t>
        <a:bodyPr/>
        <a:lstStyle/>
        <a:p>
          <a:endParaRPr lang="ru-RU"/>
        </a:p>
      </dgm:t>
    </dgm:pt>
    <dgm:pt modelId="{20797CC9-0DBA-47D7-8848-2B1146AB000F}">
      <dgm:prSet phldrT="[Текст]" custT="1"/>
      <dgm:spPr/>
      <dgm:t>
        <a:bodyPr/>
        <a:lstStyle/>
        <a:p>
          <a:r>
            <a:rPr lang="ru-RU" sz="1400" dirty="0" smtClean="0"/>
            <a:t>Субъектов РФ</a:t>
          </a:r>
        </a:p>
        <a:p>
          <a:r>
            <a:rPr lang="ru-RU" sz="1400" dirty="0" smtClean="0"/>
            <a:t> региональные бюджеты бюджеты территориальных фондов обязательного медицинского страхования</a:t>
          </a:r>
          <a:endParaRPr lang="ru-RU" sz="1400" dirty="0"/>
        </a:p>
      </dgm:t>
    </dgm:pt>
    <dgm:pt modelId="{8AA2EBF9-4C1B-4B14-B2BD-6CF4591CA9F7}" type="parTrans" cxnId="{B8A42D17-0D91-4659-9C1D-4E9ECA246746}">
      <dgm:prSet/>
      <dgm:spPr/>
      <dgm:t>
        <a:bodyPr/>
        <a:lstStyle/>
        <a:p>
          <a:endParaRPr lang="ru-RU"/>
        </a:p>
      </dgm:t>
    </dgm:pt>
    <dgm:pt modelId="{FBE5B3C2-349F-4A69-9996-5D69AC153CE8}" type="sibTrans" cxnId="{B8A42D17-0D91-4659-9C1D-4E9ECA246746}">
      <dgm:prSet/>
      <dgm:spPr/>
      <dgm:t>
        <a:bodyPr/>
        <a:lstStyle/>
        <a:p>
          <a:endParaRPr lang="ru-RU"/>
        </a:p>
      </dgm:t>
    </dgm:pt>
    <dgm:pt modelId="{94FEE6F9-E365-4A1C-8A9D-7870B69B6FB2}">
      <dgm:prSet phldrT="[Текст]" custT="1"/>
      <dgm:spPr/>
      <dgm:t>
        <a:bodyPr/>
        <a:lstStyle/>
        <a:p>
          <a:r>
            <a:rPr lang="ru-RU" sz="1400" dirty="0" smtClean="0"/>
            <a:t>Муниципальные образования </a:t>
          </a:r>
        </a:p>
        <a:p>
          <a:r>
            <a:rPr lang="ru-RU" sz="1400" dirty="0" smtClean="0"/>
            <a:t>местные бюджеты</a:t>
          </a:r>
          <a:endParaRPr lang="ru-RU" sz="1400" dirty="0"/>
        </a:p>
      </dgm:t>
    </dgm:pt>
    <dgm:pt modelId="{9CB46153-88B6-4E62-8FF2-E266128C2D15}" type="parTrans" cxnId="{6FBEEB23-E96A-4EA7-9508-704383E1F630}">
      <dgm:prSet/>
      <dgm:spPr/>
      <dgm:t>
        <a:bodyPr/>
        <a:lstStyle/>
        <a:p>
          <a:endParaRPr lang="ru-RU"/>
        </a:p>
      </dgm:t>
    </dgm:pt>
    <dgm:pt modelId="{7EBD47A1-AFD5-4337-8E00-113C357C7515}" type="sibTrans" cxnId="{6FBEEB23-E96A-4EA7-9508-704383E1F630}">
      <dgm:prSet/>
      <dgm:spPr/>
      <dgm:t>
        <a:bodyPr/>
        <a:lstStyle/>
        <a:p>
          <a:endParaRPr lang="ru-RU"/>
        </a:p>
      </dgm:t>
    </dgm:pt>
    <dgm:pt modelId="{CB8737D1-4B4A-477B-A640-EF58102A5FA7}" type="pres">
      <dgm:prSet presAssocID="{77A4E573-7D5B-411F-B333-A2F7CEB3802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FF4EE17-EE07-4F61-97AE-E72481C836F0}" type="pres">
      <dgm:prSet presAssocID="{0833A129-9F6C-4CBF-AC15-6E145F51FD86}" presName="hierRoot1" presStyleCnt="0">
        <dgm:presLayoutVars>
          <dgm:hierBranch val="init"/>
        </dgm:presLayoutVars>
      </dgm:prSet>
      <dgm:spPr/>
    </dgm:pt>
    <dgm:pt modelId="{0C06803B-3C2C-4FB5-8125-E49CF3C9D79B}" type="pres">
      <dgm:prSet presAssocID="{0833A129-9F6C-4CBF-AC15-6E145F51FD86}" presName="rootComposite1" presStyleCnt="0"/>
      <dgm:spPr/>
    </dgm:pt>
    <dgm:pt modelId="{41761EAC-1345-482B-95B4-47121D69C94F}" type="pres">
      <dgm:prSet presAssocID="{0833A129-9F6C-4CBF-AC15-6E145F51FD86}" presName="rootText1" presStyleLbl="node0" presStyleIdx="0" presStyleCnt="1" custScaleY="35050" custLinFactNeighborX="-356" custLinFactNeighborY="8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185306-08B0-4FAB-81DF-D737C66CD3EA}" type="pres">
      <dgm:prSet presAssocID="{0833A129-9F6C-4CBF-AC15-6E145F51FD8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E427144-F782-4601-AFF8-36C9F05D7418}" type="pres">
      <dgm:prSet presAssocID="{0833A129-9F6C-4CBF-AC15-6E145F51FD86}" presName="hierChild2" presStyleCnt="0"/>
      <dgm:spPr/>
    </dgm:pt>
    <dgm:pt modelId="{A99E7870-967B-41C9-A0D5-F61485DD639F}" type="pres">
      <dgm:prSet presAssocID="{23BC8F76-B05B-4553-A30C-CC5784E5D825}" presName="Name37" presStyleLbl="parChTrans1D2" presStyleIdx="0" presStyleCnt="4"/>
      <dgm:spPr/>
      <dgm:t>
        <a:bodyPr/>
        <a:lstStyle/>
        <a:p>
          <a:endParaRPr lang="ru-RU"/>
        </a:p>
      </dgm:t>
    </dgm:pt>
    <dgm:pt modelId="{58D385D1-51B8-4770-9060-1F14F4727676}" type="pres">
      <dgm:prSet presAssocID="{87DA688A-66E7-480A-9BDF-28EE66421155}" presName="hierRoot2" presStyleCnt="0">
        <dgm:presLayoutVars>
          <dgm:hierBranch val="init"/>
        </dgm:presLayoutVars>
      </dgm:prSet>
      <dgm:spPr/>
    </dgm:pt>
    <dgm:pt modelId="{9E46A191-C72E-4AFC-931A-2B79B2DFC984}" type="pres">
      <dgm:prSet presAssocID="{87DA688A-66E7-480A-9BDF-28EE66421155}" presName="rootComposite" presStyleCnt="0"/>
      <dgm:spPr/>
    </dgm:pt>
    <dgm:pt modelId="{C06EB584-BABB-4874-83BE-FC6CB282987B}" type="pres">
      <dgm:prSet presAssocID="{87DA688A-66E7-480A-9BDF-28EE66421155}" presName="rootText" presStyleLbl="node2" presStyleIdx="0" presStyleCnt="3" custScaleX="111566" custScaleY="1072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FDD566-B1FA-4B1D-9EB3-331AEA48528C}" type="pres">
      <dgm:prSet presAssocID="{87DA688A-66E7-480A-9BDF-28EE66421155}" presName="rootConnector" presStyleLbl="node2" presStyleIdx="0" presStyleCnt="3"/>
      <dgm:spPr/>
      <dgm:t>
        <a:bodyPr/>
        <a:lstStyle/>
        <a:p>
          <a:endParaRPr lang="ru-RU"/>
        </a:p>
      </dgm:t>
    </dgm:pt>
    <dgm:pt modelId="{F476538A-60B9-42EA-8DB0-226E843343DE}" type="pres">
      <dgm:prSet presAssocID="{87DA688A-66E7-480A-9BDF-28EE66421155}" presName="hierChild4" presStyleCnt="0"/>
      <dgm:spPr/>
    </dgm:pt>
    <dgm:pt modelId="{9ECA88B7-C2AB-4238-98B0-B21D2A5602EE}" type="pres">
      <dgm:prSet presAssocID="{87DA688A-66E7-480A-9BDF-28EE66421155}" presName="hierChild5" presStyleCnt="0"/>
      <dgm:spPr/>
    </dgm:pt>
    <dgm:pt modelId="{3DA09651-0B1A-4B7E-B510-809DF0617A07}" type="pres">
      <dgm:prSet presAssocID="{8AA2EBF9-4C1B-4B14-B2BD-6CF4591CA9F7}" presName="Name37" presStyleLbl="parChTrans1D2" presStyleIdx="1" presStyleCnt="4"/>
      <dgm:spPr/>
      <dgm:t>
        <a:bodyPr/>
        <a:lstStyle/>
        <a:p>
          <a:endParaRPr lang="ru-RU"/>
        </a:p>
      </dgm:t>
    </dgm:pt>
    <dgm:pt modelId="{E297ABAC-2DA0-4C71-9557-2D099572B7D9}" type="pres">
      <dgm:prSet presAssocID="{20797CC9-0DBA-47D7-8848-2B1146AB000F}" presName="hierRoot2" presStyleCnt="0">
        <dgm:presLayoutVars>
          <dgm:hierBranch val="init"/>
        </dgm:presLayoutVars>
      </dgm:prSet>
      <dgm:spPr/>
    </dgm:pt>
    <dgm:pt modelId="{4BBA9502-E5BD-43CD-A054-7BFE5BE2C46C}" type="pres">
      <dgm:prSet presAssocID="{20797CC9-0DBA-47D7-8848-2B1146AB000F}" presName="rootComposite" presStyleCnt="0"/>
      <dgm:spPr/>
    </dgm:pt>
    <dgm:pt modelId="{2C7ED2C9-0B3E-4725-9521-E492516456A2}" type="pres">
      <dgm:prSet presAssocID="{20797CC9-0DBA-47D7-8848-2B1146AB000F}" presName="rootText" presStyleLbl="node2" presStyleIdx="1" presStyleCnt="3" custScaleX="1060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0DF8C2-3BDC-425C-B60D-451AEC7F818D}" type="pres">
      <dgm:prSet presAssocID="{20797CC9-0DBA-47D7-8848-2B1146AB000F}" presName="rootConnector" presStyleLbl="node2" presStyleIdx="1" presStyleCnt="3"/>
      <dgm:spPr/>
      <dgm:t>
        <a:bodyPr/>
        <a:lstStyle/>
        <a:p>
          <a:endParaRPr lang="ru-RU"/>
        </a:p>
      </dgm:t>
    </dgm:pt>
    <dgm:pt modelId="{8B9D5A1A-A4F6-4192-8027-AF82949FF716}" type="pres">
      <dgm:prSet presAssocID="{20797CC9-0DBA-47D7-8848-2B1146AB000F}" presName="hierChild4" presStyleCnt="0"/>
      <dgm:spPr/>
    </dgm:pt>
    <dgm:pt modelId="{81F7C30F-7226-43CB-AFA8-822A752ACBDD}" type="pres">
      <dgm:prSet presAssocID="{20797CC9-0DBA-47D7-8848-2B1146AB000F}" presName="hierChild5" presStyleCnt="0"/>
      <dgm:spPr/>
    </dgm:pt>
    <dgm:pt modelId="{7BA44013-FC07-4C08-97ED-3DC9427D03BA}" type="pres">
      <dgm:prSet presAssocID="{9CB46153-88B6-4E62-8FF2-E266128C2D15}" presName="Name37" presStyleLbl="parChTrans1D2" presStyleIdx="2" presStyleCnt="4"/>
      <dgm:spPr/>
      <dgm:t>
        <a:bodyPr/>
        <a:lstStyle/>
        <a:p>
          <a:endParaRPr lang="ru-RU"/>
        </a:p>
      </dgm:t>
    </dgm:pt>
    <dgm:pt modelId="{6C17E2C8-0649-4297-94A1-370FAE7AE290}" type="pres">
      <dgm:prSet presAssocID="{94FEE6F9-E365-4A1C-8A9D-7870B69B6FB2}" presName="hierRoot2" presStyleCnt="0">
        <dgm:presLayoutVars>
          <dgm:hierBranch val="init"/>
        </dgm:presLayoutVars>
      </dgm:prSet>
      <dgm:spPr/>
    </dgm:pt>
    <dgm:pt modelId="{F858F60F-79DE-40EB-97A9-1B2D7A1E04B5}" type="pres">
      <dgm:prSet presAssocID="{94FEE6F9-E365-4A1C-8A9D-7870B69B6FB2}" presName="rootComposite" presStyleCnt="0"/>
      <dgm:spPr/>
    </dgm:pt>
    <dgm:pt modelId="{665A10AE-E2FF-4895-89FC-3436DD4487C9}" type="pres">
      <dgm:prSet presAssocID="{94FEE6F9-E365-4A1C-8A9D-7870B69B6FB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BC5C49-D683-4EB9-971E-686E31A418DF}" type="pres">
      <dgm:prSet presAssocID="{94FEE6F9-E365-4A1C-8A9D-7870B69B6FB2}" presName="rootConnector" presStyleLbl="node2" presStyleIdx="2" presStyleCnt="3"/>
      <dgm:spPr/>
      <dgm:t>
        <a:bodyPr/>
        <a:lstStyle/>
        <a:p>
          <a:endParaRPr lang="ru-RU"/>
        </a:p>
      </dgm:t>
    </dgm:pt>
    <dgm:pt modelId="{8716FBB1-4C88-4284-B8A5-29E592A8BB5C}" type="pres">
      <dgm:prSet presAssocID="{94FEE6F9-E365-4A1C-8A9D-7870B69B6FB2}" presName="hierChild4" presStyleCnt="0"/>
      <dgm:spPr/>
    </dgm:pt>
    <dgm:pt modelId="{BC889F61-14FC-4AA1-A762-460994122F8B}" type="pres">
      <dgm:prSet presAssocID="{94FEE6F9-E365-4A1C-8A9D-7870B69B6FB2}" presName="hierChild5" presStyleCnt="0"/>
      <dgm:spPr/>
    </dgm:pt>
    <dgm:pt modelId="{D4570EF3-4754-4295-80D7-A6464334D5E0}" type="pres">
      <dgm:prSet presAssocID="{0833A129-9F6C-4CBF-AC15-6E145F51FD86}" presName="hierChild3" presStyleCnt="0"/>
      <dgm:spPr/>
    </dgm:pt>
    <dgm:pt modelId="{3B45DFCA-ADE9-4380-AC2D-19F88B491840}" type="pres">
      <dgm:prSet presAssocID="{72D78C16-7731-4E6C-BCB4-E48AB6BE4E22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16543D19-E881-4EDE-823C-2E89ECD63060}" type="pres">
      <dgm:prSet presAssocID="{1375B369-73D1-4B85-8756-2EB1A6ACC3A9}" presName="hierRoot3" presStyleCnt="0">
        <dgm:presLayoutVars>
          <dgm:hierBranch val="init"/>
        </dgm:presLayoutVars>
      </dgm:prSet>
      <dgm:spPr/>
    </dgm:pt>
    <dgm:pt modelId="{738DF168-F2FC-493B-B441-876A528FBE60}" type="pres">
      <dgm:prSet presAssocID="{1375B369-73D1-4B85-8756-2EB1A6ACC3A9}" presName="rootComposite3" presStyleCnt="0"/>
      <dgm:spPr/>
    </dgm:pt>
    <dgm:pt modelId="{DB694DCE-F6B3-4798-A0C6-8803F8D8D02B}" type="pres">
      <dgm:prSet presAssocID="{1375B369-73D1-4B85-8756-2EB1A6ACC3A9}" presName="rootText3" presStyleLbl="asst1" presStyleIdx="0" presStyleCnt="1" custScaleY="57157" custLinFactNeighborX="59621" custLinFactNeighborY="-266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0C2D90-6A2C-41F7-9C5E-CD906A5910E7}" type="pres">
      <dgm:prSet presAssocID="{1375B369-73D1-4B85-8756-2EB1A6ACC3A9}" presName="rootConnector3" presStyleLbl="asst1" presStyleIdx="0" presStyleCnt="1"/>
      <dgm:spPr/>
      <dgm:t>
        <a:bodyPr/>
        <a:lstStyle/>
        <a:p>
          <a:endParaRPr lang="ru-RU"/>
        </a:p>
      </dgm:t>
    </dgm:pt>
    <dgm:pt modelId="{AC3E9802-69CC-4860-9538-8D50BFC9ECC0}" type="pres">
      <dgm:prSet presAssocID="{1375B369-73D1-4B85-8756-2EB1A6ACC3A9}" presName="hierChild6" presStyleCnt="0"/>
      <dgm:spPr/>
    </dgm:pt>
    <dgm:pt modelId="{85FABB6D-C487-44D3-98C4-A4FF17733B49}" type="pres">
      <dgm:prSet presAssocID="{1375B369-73D1-4B85-8756-2EB1A6ACC3A9}" presName="hierChild7" presStyleCnt="0"/>
      <dgm:spPr/>
    </dgm:pt>
  </dgm:ptLst>
  <dgm:cxnLst>
    <dgm:cxn modelId="{E0CBEA51-3C63-4BD8-8159-2A9B8DA0C058}" type="presOf" srcId="{9CB46153-88B6-4E62-8FF2-E266128C2D15}" destId="{7BA44013-FC07-4C08-97ED-3DC9427D03BA}" srcOrd="0" destOrd="0" presId="urn:microsoft.com/office/officeart/2005/8/layout/orgChart1"/>
    <dgm:cxn modelId="{9AA90CC9-6391-4622-BF73-17773C6DE1CE}" type="presOf" srcId="{94FEE6F9-E365-4A1C-8A9D-7870B69B6FB2}" destId="{665A10AE-E2FF-4895-89FC-3436DD4487C9}" srcOrd="0" destOrd="0" presId="urn:microsoft.com/office/officeart/2005/8/layout/orgChart1"/>
    <dgm:cxn modelId="{3FFEB6F6-0B5F-473E-AAE5-523421FCED0D}" type="presOf" srcId="{0833A129-9F6C-4CBF-AC15-6E145F51FD86}" destId="{41761EAC-1345-482B-95B4-47121D69C94F}" srcOrd="0" destOrd="0" presId="urn:microsoft.com/office/officeart/2005/8/layout/orgChart1"/>
    <dgm:cxn modelId="{740E70B7-12D6-4073-92CE-F5223CC5CC7B}" type="presOf" srcId="{0833A129-9F6C-4CBF-AC15-6E145F51FD86}" destId="{1E185306-08B0-4FAB-81DF-D737C66CD3EA}" srcOrd="1" destOrd="0" presId="urn:microsoft.com/office/officeart/2005/8/layout/orgChart1"/>
    <dgm:cxn modelId="{9C1C6263-2C8F-44D2-AC55-07F8BF8A3BFA}" type="presOf" srcId="{1375B369-73D1-4B85-8756-2EB1A6ACC3A9}" destId="{DB694DCE-F6B3-4798-A0C6-8803F8D8D02B}" srcOrd="0" destOrd="0" presId="urn:microsoft.com/office/officeart/2005/8/layout/orgChart1"/>
    <dgm:cxn modelId="{A47EF34E-988A-4DFA-8EE4-1E1F8FECA4F7}" type="presOf" srcId="{72D78C16-7731-4E6C-BCB4-E48AB6BE4E22}" destId="{3B45DFCA-ADE9-4380-AC2D-19F88B491840}" srcOrd="0" destOrd="0" presId="urn:microsoft.com/office/officeart/2005/8/layout/orgChart1"/>
    <dgm:cxn modelId="{D6D0F5BE-FC4D-4127-9F2F-39BAF3B0A57F}" srcId="{0833A129-9F6C-4CBF-AC15-6E145F51FD86}" destId="{87DA688A-66E7-480A-9BDF-28EE66421155}" srcOrd="1" destOrd="0" parTransId="{23BC8F76-B05B-4553-A30C-CC5784E5D825}" sibTransId="{5F8462D3-278F-4CC6-89E3-E8B6B5516B5E}"/>
    <dgm:cxn modelId="{C1D8CEAB-DA14-4C3F-A4F6-371D0C0FC8AE}" type="presOf" srcId="{87DA688A-66E7-480A-9BDF-28EE66421155}" destId="{B2FDD566-B1FA-4B1D-9EB3-331AEA48528C}" srcOrd="1" destOrd="0" presId="urn:microsoft.com/office/officeart/2005/8/layout/orgChart1"/>
    <dgm:cxn modelId="{26E1504A-FB4B-4158-814D-C5FFE2B75146}" srcId="{77A4E573-7D5B-411F-B333-A2F7CEB3802A}" destId="{0833A129-9F6C-4CBF-AC15-6E145F51FD86}" srcOrd="0" destOrd="0" parTransId="{8C927EE3-1BC3-4E4E-862C-B553469B2B57}" sibTransId="{318FC58F-FE5D-401B-9F32-14FFE56F5A91}"/>
    <dgm:cxn modelId="{4D43F631-B268-4846-9A41-1D27835CC9C6}" type="presOf" srcId="{23BC8F76-B05B-4553-A30C-CC5784E5D825}" destId="{A99E7870-967B-41C9-A0D5-F61485DD639F}" srcOrd="0" destOrd="0" presId="urn:microsoft.com/office/officeart/2005/8/layout/orgChart1"/>
    <dgm:cxn modelId="{09CCDBF6-5E5C-464B-BB8F-A4E62F662B0E}" type="presOf" srcId="{8AA2EBF9-4C1B-4B14-B2BD-6CF4591CA9F7}" destId="{3DA09651-0B1A-4B7E-B510-809DF0617A07}" srcOrd="0" destOrd="0" presId="urn:microsoft.com/office/officeart/2005/8/layout/orgChart1"/>
    <dgm:cxn modelId="{0F292B9A-6959-43F5-8486-7BB1E64CD460}" srcId="{0833A129-9F6C-4CBF-AC15-6E145F51FD86}" destId="{1375B369-73D1-4B85-8756-2EB1A6ACC3A9}" srcOrd="0" destOrd="0" parTransId="{72D78C16-7731-4E6C-BCB4-E48AB6BE4E22}" sibTransId="{7922313E-F4A0-45C1-8563-BB17978ED4E8}"/>
    <dgm:cxn modelId="{3D093E8A-BF5B-46FB-8BB8-C838FE7E5423}" type="presOf" srcId="{1375B369-73D1-4B85-8756-2EB1A6ACC3A9}" destId="{050C2D90-6A2C-41F7-9C5E-CD906A5910E7}" srcOrd="1" destOrd="0" presId="urn:microsoft.com/office/officeart/2005/8/layout/orgChart1"/>
    <dgm:cxn modelId="{B8A42D17-0D91-4659-9C1D-4E9ECA246746}" srcId="{0833A129-9F6C-4CBF-AC15-6E145F51FD86}" destId="{20797CC9-0DBA-47D7-8848-2B1146AB000F}" srcOrd="2" destOrd="0" parTransId="{8AA2EBF9-4C1B-4B14-B2BD-6CF4591CA9F7}" sibTransId="{FBE5B3C2-349F-4A69-9996-5D69AC153CE8}"/>
    <dgm:cxn modelId="{6FBEEB23-E96A-4EA7-9508-704383E1F630}" srcId="{0833A129-9F6C-4CBF-AC15-6E145F51FD86}" destId="{94FEE6F9-E365-4A1C-8A9D-7870B69B6FB2}" srcOrd="3" destOrd="0" parTransId="{9CB46153-88B6-4E62-8FF2-E266128C2D15}" sibTransId="{7EBD47A1-AFD5-4337-8E00-113C357C7515}"/>
    <dgm:cxn modelId="{4BD51864-4807-44A4-8B14-E124103C137F}" type="presOf" srcId="{94FEE6F9-E365-4A1C-8A9D-7870B69B6FB2}" destId="{4EBC5C49-D683-4EB9-971E-686E31A418DF}" srcOrd="1" destOrd="0" presId="urn:microsoft.com/office/officeart/2005/8/layout/orgChart1"/>
    <dgm:cxn modelId="{43281BC0-056F-4B14-A1AD-70DB642C6CB0}" type="presOf" srcId="{20797CC9-0DBA-47D7-8848-2B1146AB000F}" destId="{2C7ED2C9-0B3E-4725-9521-E492516456A2}" srcOrd="0" destOrd="0" presId="urn:microsoft.com/office/officeart/2005/8/layout/orgChart1"/>
    <dgm:cxn modelId="{627E2226-CAA4-4D16-8D23-F8030DE40246}" type="presOf" srcId="{77A4E573-7D5B-411F-B333-A2F7CEB3802A}" destId="{CB8737D1-4B4A-477B-A640-EF58102A5FA7}" srcOrd="0" destOrd="0" presId="urn:microsoft.com/office/officeart/2005/8/layout/orgChart1"/>
    <dgm:cxn modelId="{66C66230-A620-4002-8C8F-CD0855A5D202}" type="presOf" srcId="{87DA688A-66E7-480A-9BDF-28EE66421155}" destId="{C06EB584-BABB-4874-83BE-FC6CB282987B}" srcOrd="0" destOrd="0" presId="urn:microsoft.com/office/officeart/2005/8/layout/orgChart1"/>
    <dgm:cxn modelId="{06EDA1EA-C570-465C-B97F-193B0FEFCCC7}" type="presOf" srcId="{20797CC9-0DBA-47D7-8848-2B1146AB000F}" destId="{530DF8C2-3BDC-425C-B60D-451AEC7F818D}" srcOrd="1" destOrd="0" presId="urn:microsoft.com/office/officeart/2005/8/layout/orgChart1"/>
    <dgm:cxn modelId="{3ED3B305-1BF1-420E-9D6F-4585F6E1606C}" type="presParOf" srcId="{CB8737D1-4B4A-477B-A640-EF58102A5FA7}" destId="{5FF4EE17-EE07-4F61-97AE-E72481C836F0}" srcOrd="0" destOrd="0" presId="urn:microsoft.com/office/officeart/2005/8/layout/orgChart1"/>
    <dgm:cxn modelId="{2574EED1-5655-4988-A5DD-092C095F2D32}" type="presParOf" srcId="{5FF4EE17-EE07-4F61-97AE-E72481C836F0}" destId="{0C06803B-3C2C-4FB5-8125-E49CF3C9D79B}" srcOrd="0" destOrd="0" presId="urn:microsoft.com/office/officeart/2005/8/layout/orgChart1"/>
    <dgm:cxn modelId="{2CF48384-FCC7-4DBF-AFF7-4A86F0B203CD}" type="presParOf" srcId="{0C06803B-3C2C-4FB5-8125-E49CF3C9D79B}" destId="{41761EAC-1345-482B-95B4-47121D69C94F}" srcOrd="0" destOrd="0" presId="urn:microsoft.com/office/officeart/2005/8/layout/orgChart1"/>
    <dgm:cxn modelId="{DEBE147A-2F27-4BF5-92E8-CF41365EF75F}" type="presParOf" srcId="{0C06803B-3C2C-4FB5-8125-E49CF3C9D79B}" destId="{1E185306-08B0-4FAB-81DF-D737C66CD3EA}" srcOrd="1" destOrd="0" presId="urn:microsoft.com/office/officeart/2005/8/layout/orgChart1"/>
    <dgm:cxn modelId="{74EF4EB1-8589-41E5-A738-13DF965FFF23}" type="presParOf" srcId="{5FF4EE17-EE07-4F61-97AE-E72481C836F0}" destId="{3E427144-F782-4601-AFF8-36C9F05D7418}" srcOrd="1" destOrd="0" presId="urn:microsoft.com/office/officeart/2005/8/layout/orgChart1"/>
    <dgm:cxn modelId="{D35B5587-9929-491C-AB2C-10635EC37E5E}" type="presParOf" srcId="{3E427144-F782-4601-AFF8-36C9F05D7418}" destId="{A99E7870-967B-41C9-A0D5-F61485DD639F}" srcOrd="0" destOrd="0" presId="urn:microsoft.com/office/officeart/2005/8/layout/orgChart1"/>
    <dgm:cxn modelId="{506303C1-2BD2-4299-AFCB-77F5480F4D3D}" type="presParOf" srcId="{3E427144-F782-4601-AFF8-36C9F05D7418}" destId="{58D385D1-51B8-4770-9060-1F14F4727676}" srcOrd="1" destOrd="0" presId="urn:microsoft.com/office/officeart/2005/8/layout/orgChart1"/>
    <dgm:cxn modelId="{625CFF2D-B540-4879-8C50-D3DE2ED72152}" type="presParOf" srcId="{58D385D1-51B8-4770-9060-1F14F4727676}" destId="{9E46A191-C72E-4AFC-931A-2B79B2DFC984}" srcOrd="0" destOrd="0" presId="urn:microsoft.com/office/officeart/2005/8/layout/orgChart1"/>
    <dgm:cxn modelId="{C05E162F-AABE-46B0-B8AE-3C433671CB83}" type="presParOf" srcId="{9E46A191-C72E-4AFC-931A-2B79B2DFC984}" destId="{C06EB584-BABB-4874-83BE-FC6CB282987B}" srcOrd="0" destOrd="0" presId="urn:microsoft.com/office/officeart/2005/8/layout/orgChart1"/>
    <dgm:cxn modelId="{5E7948BB-B217-4955-818C-A999B88E18FC}" type="presParOf" srcId="{9E46A191-C72E-4AFC-931A-2B79B2DFC984}" destId="{B2FDD566-B1FA-4B1D-9EB3-331AEA48528C}" srcOrd="1" destOrd="0" presId="urn:microsoft.com/office/officeart/2005/8/layout/orgChart1"/>
    <dgm:cxn modelId="{533CE37E-3087-4C85-9E7E-E1DF666EA1AD}" type="presParOf" srcId="{58D385D1-51B8-4770-9060-1F14F4727676}" destId="{F476538A-60B9-42EA-8DB0-226E843343DE}" srcOrd="1" destOrd="0" presId="urn:microsoft.com/office/officeart/2005/8/layout/orgChart1"/>
    <dgm:cxn modelId="{99616AE8-A468-4E7B-9F7A-937D640F0F87}" type="presParOf" srcId="{58D385D1-51B8-4770-9060-1F14F4727676}" destId="{9ECA88B7-C2AB-4238-98B0-B21D2A5602EE}" srcOrd="2" destOrd="0" presId="urn:microsoft.com/office/officeart/2005/8/layout/orgChart1"/>
    <dgm:cxn modelId="{C5B12619-4274-4E6C-B4BD-D3C3E34CC474}" type="presParOf" srcId="{3E427144-F782-4601-AFF8-36C9F05D7418}" destId="{3DA09651-0B1A-4B7E-B510-809DF0617A07}" srcOrd="2" destOrd="0" presId="urn:microsoft.com/office/officeart/2005/8/layout/orgChart1"/>
    <dgm:cxn modelId="{95466FDA-1A86-48A3-8200-7E3D37FDAB9D}" type="presParOf" srcId="{3E427144-F782-4601-AFF8-36C9F05D7418}" destId="{E297ABAC-2DA0-4C71-9557-2D099572B7D9}" srcOrd="3" destOrd="0" presId="urn:microsoft.com/office/officeart/2005/8/layout/orgChart1"/>
    <dgm:cxn modelId="{9A3C38AB-BFB8-4373-BE48-9E94CC746954}" type="presParOf" srcId="{E297ABAC-2DA0-4C71-9557-2D099572B7D9}" destId="{4BBA9502-E5BD-43CD-A054-7BFE5BE2C46C}" srcOrd="0" destOrd="0" presId="urn:microsoft.com/office/officeart/2005/8/layout/orgChart1"/>
    <dgm:cxn modelId="{821CC333-85FB-4BF9-BEA1-E584FA036751}" type="presParOf" srcId="{4BBA9502-E5BD-43CD-A054-7BFE5BE2C46C}" destId="{2C7ED2C9-0B3E-4725-9521-E492516456A2}" srcOrd="0" destOrd="0" presId="urn:microsoft.com/office/officeart/2005/8/layout/orgChart1"/>
    <dgm:cxn modelId="{77774296-7E90-408A-93CC-93F1BC53CC65}" type="presParOf" srcId="{4BBA9502-E5BD-43CD-A054-7BFE5BE2C46C}" destId="{530DF8C2-3BDC-425C-B60D-451AEC7F818D}" srcOrd="1" destOrd="0" presId="urn:microsoft.com/office/officeart/2005/8/layout/orgChart1"/>
    <dgm:cxn modelId="{2D4EE075-0EDD-416B-9A69-59952BC5023C}" type="presParOf" srcId="{E297ABAC-2DA0-4C71-9557-2D099572B7D9}" destId="{8B9D5A1A-A4F6-4192-8027-AF82949FF716}" srcOrd="1" destOrd="0" presId="urn:microsoft.com/office/officeart/2005/8/layout/orgChart1"/>
    <dgm:cxn modelId="{5DE95283-DA14-4190-8B3D-5CEBD07CE106}" type="presParOf" srcId="{E297ABAC-2DA0-4C71-9557-2D099572B7D9}" destId="{81F7C30F-7226-43CB-AFA8-822A752ACBDD}" srcOrd="2" destOrd="0" presId="urn:microsoft.com/office/officeart/2005/8/layout/orgChart1"/>
    <dgm:cxn modelId="{7E6400E2-6D24-4D2A-BB10-167675C21B73}" type="presParOf" srcId="{3E427144-F782-4601-AFF8-36C9F05D7418}" destId="{7BA44013-FC07-4C08-97ED-3DC9427D03BA}" srcOrd="4" destOrd="0" presId="urn:microsoft.com/office/officeart/2005/8/layout/orgChart1"/>
    <dgm:cxn modelId="{E12FFA80-D62A-4AAA-8141-41A9421D5D86}" type="presParOf" srcId="{3E427144-F782-4601-AFF8-36C9F05D7418}" destId="{6C17E2C8-0649-4297-94A1-370FAE7AE290}" srcOrd="5" destOrd="0" presId="urn:microsoft.com/office/officeart/2005/8/layout/orgChart1"/>
    <dgm:cxn modelId="{BC05296D-421F-4976-B075-57D976BC6319}" type="presParOf" srcId="{6C17E2C8-0649-4297-94A1-370FAE7AE290}" destId="{F858F60F-79DE-40EB-97A9-1B2D7A1E04B5}" srcOrd="0" destOrd="0" presId="urn:microsoft.com/office/officeart/2005/8/layout/orgChart1"/>
    <dgm:cxn modelId="{1FD3555E-939E-4FF9-A5DF-10E1E540C2B7}" type="presParOf" srcId="{F858F60F-79DE-40EB-97A9-1B2D7A1E04B5}" destId="{665A10AE-E2FF-4895-89FC-3436DD4487C9}" srcOrd="0" destOrd="0" presId="urn:microsoft.com/office/officeart/2005/8/layout/orgChart1"/>
    <dgm:cxn modelId="{83DC27E7-CAF2-47E7-B197-43B2CA80D500}" type="presParOf" srcId="{F858F60F-79DE-40EB-97A9-1B2D7A1E04B5}" destId="{4EBC5C49-D683-4EB9-971E-686E31A418DF}" srcOrd="1" destOrd="0" presId="urn:microsoft.com/office/officeart/2005/8/layout/orgChart1"/>
    <dgm:cxn modelId="{84537896-772E-4BD7-9984-DD250D2908DF}" type="presParOf" srcId="{6C17E2C8-0649-4297-94A1-370FAE7AE290}" destId="{8716FBB1-4C88-4284-B8A5-29E592A8BB5C}" srcOrd="1" destOrd="0" presId="urn:microsoft.com/office/officeart/2005/8/layout/orgChart1"/>
    <dgm:cxn modelId="{080C2AC4-70B0-416F-B77C-3114D3966CC9}" type="presParOf" srcId="{6C17E2C8-0649-4297-94A1-370FAE7AE290}" destId="{BC889F61-14FC-4AA1-A762-460994122F8B}" srcOrd="2" destOrd="0" presId="urn:microsoft.com/office/officeart/2005/8/layout/orgChart1"/>
    <dgm:cxn modelId="{D387B783-ED66-469B-A03A-B7E4691C02D9}" type="presParOf" srcId="{5FF4EE17-EE07-4F61-97AE-E72481C836F0}" destId="{D4570EF3-4754-4295-80D7-A6464334D5E0}" srcOrd="2" destOrd="0" presId="urn:microsoft.com/office/officeart/2005/8/layout/orgChart1"/>
    <dgm:cxn modelId="{4F431732-DDCC-447C-A608-0A176D172385}" type="presParOf" srcId="{D4570EF3-4754-4295-80D7-A6464334D5E0}" destId="{3B45DFCA-ADE9-4380-AC2D-19F88B491840}" srcOrd="0" destOrd="0" presId="urn:microsoft.com/office/officeart/2005/8/layout/orgChart1"/>
    <dgm:cxn modelId="{5CBCA11C-D946-41AC-9627-CE07E969F1DF}" type="presParOf" srcId="{D4570EF3-4754-4295-80D7-A6464334D5E0}" destId="{16543D19-E881-4EDE-823C-2E89ECD63060}" srcOrd="1" destOrd="0" presId="urn:microsoft.com/office/officeart/2005/8/layout/orgChart1"/>
    <dgm:cxn modelId="{2A975BD4-C0DB-4B50-AA26-75C4AE7C100C}" type="presParOf" srcId="{16543D19-E881-4EDE-823C-2E89ECD63060}" destId="{738DF168-F2FC-493B-B441-876A528FBE60}" srcOrd="0" destOrd="0" presId="urn:microsoft.com/office/officeart/2005/8/layout/orgChart1"/>
    <dgm:cxn modelId="{19D81C38-3AFE-4794-A4C5-873F6206FF1F}" type="presParOf" srcId="{738DF168-F2FC-493B-B441-876A528FBE60}" destId="{DB694DCE-F6B3-4798-A0C6-8803F8D8D02B}" srcOrd="0" destOrd="0" presId="urn:microsoft.com/office/officeart/2005/8/layout/orgChart1"/>
    <dgm:cxn modelId="{6D8B56D1-A3AD-486E-9E32-5F1A3F33DEC3}" type="presParOf" srcId="{738DF168-F2FC-493B-B441-876A528FBE60}" destId="{050C2D90-6A2C-41F7-9C5E-CD906A5910E7}" srcOrd="1" destOrd="0" presId="urn:microsoft.com/office/officeart/2005/8/layout/orgChart1"/>
    <dgm:cxn modelId="{49E497C7-415C-440A-8AD8-DA420683060C}" type="presParOf" srcId="{16543D19-E881-4EDE-823C-2E89ECD63060}" destId="{AC3E9802-69CC-4860-9538-8D50BFC9ECC0}" srcOrd="1" destOrd="0" presId="urn:microsoft.com/office/officeart/2005/8/layout/orgChart1"/>
    <dgm:cxn modelId="{97AB80B6-24B3-45B0-8EF7-CDD228137499}" type="presParOf" srcId="{16543D19-E881-4EDE-823C-2E89ECD63060}" destId="{85FABB6D-C487-44D3-98C4-A4FF17733B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67C549-7477-4E91-8FF1-F7BEA426AD4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3F5816-AF06-4187-9F4F-A5FE0EA9443B}">
      <dgm:prSet phldrT="[Текст]" custT="1"/>
      <dgm:spPr/>
      <dgm:t>
        <a:bodyPr/>
        <a:lstStyle/>
        <a:p>
          <a:r>
            <a:rPr lang="ru-RU" sz="1400" dirty="0" smtClean="0"/>
            <a:t>Участники бюджетного процесса</a:t>
          </a:r>
          <a:endParaRPr lang="ru-RU" sz="1400" dirty="0"/>
        </a:p>
      </dgm:t>
    </dgm:pt>
    <dgm:pt modelId="{28E6C261-BBBB-46C3-89B1-F7F65B480564}" type="parTrans" cxnId="{FDDDADF6-B1B6-41FA-8FF3-2EAC0FB744E7}">
      <dgm:prSet/>
      <dgm:spPr/>
      <dgm:t>
        <a:bodyPr/>
        <a:lstStyle/>
        <a:p>
          <a:endParaRPr lang="ru-RU"/>
        </a:p>
      </dgm:t>
    </dgm:pt>
    <dgm:pt modelId="{9C3637D0-E1D5-4ECF-A0CC-9BD50C30B4A1}" type="sibTrans" cxnId="{FDDDADF6-B1B6-41FA-8FF3-2EAC0FB744E7}">
      <dgm:prSet/>
      <dgm:spPr/>
      <dgm:t>
        <a:bodyPr/>
        <a:lstStyle/>
        <a:p>
          <a:endParaRPr lang="ru-RU"/>
        </a:p>
      </dgm:t>
    </dgm:pt>
    <dgm:pt modelId="{6B1376D6-AC31-459D-A9F8-A8E936B9DCA0}">
      <dgm:prSet phldrT="[Текст]"/>
      <dgm:spPr/>
      <dgm:t>
        <a:bodyPr/>
        <a:lstStyle/>
        <a:p>
          <a:r>
            <a:rPr lang="ru-RU" dirty="0" smtClean="0"/>
            <a:t>Глава Еткульского муниципального района</a:t>
          </a:r>
          <a:endParaRPr lang="ru-RU" dirty="0"/>
        </a:p>
      </dgm:t>
    </dgm:pt>
    <dgm:pt modelId="{249B4A0F-8AE7-416F-B8D2-6C6F27276A4E}" type="parTrans" cxnId="{2A0B06A1-7A76-485C-B856-4B54D4071EED}">
      <dgm:prSet/>
      <dgm:spPr/>
      <dgm:t>
        <a:bodyPr/>
        <a:lstStyle/>
        <a:p>
          <a:endParaRPr lang="ru-RU"/>
        </a:p>
      </dgm:t>
    </dgm:pt>
    <dgm:pt modelId="{A5A73C83-53DD-4626-A48B-3D1DB5ECEAAA}" type="sibTrans" cxnId="{2A0B06A1-7A76-485C-B856-4B54D4071EED}">
      <dgm:prSet/>
      <dgm:spPr/>
      <dgm:t>
        <a:bodyPr/>
        <a:lstStyle/>
        <a:p>
          <a:endParaRPr lang="ru-RU"/>
        </a:p>
      </dgm:t>
    </dgm:pt>
    <dgm:pt modelId="{3B89F78D-25C6-41C6-9FD1-2059B5FC879B}">
      <dgm:prSet phldrT="[Текст]"/>
      <dgm:spPr/>
      <dgm:t>
        <a:bodyPr/>
        <a:lstStyle/>
        <a:p>
          <a:r>
            <a:rPr lang="ru-RU" dirty="0" smtClean="0"/>
            <a:t>Собрание депутатов Еткульского муниципального района</a:t>
          </a:r>
          <a:endParaRPr lang="ru-RU" dirty="0"/>
        </a:p>
      </dgm:t>
    </dgm:pt>
    <dgm:pt modelId="{DC753E5F-5CA7-4313-9D57-F3197DA9EE30}" type="parTrans" cxnId="{E4C3E1F3-D3D7-4F21-A6F7-6F86A01321C7}">
      <dgm:prSet/>
      <dgm:spPr/>
      <dgm:t>
        <a:bodyPr/>
        <a:lstStyle/>
        <a:p>
          <a:endParaRPr lang="ru-RU"/>
        </a:p>
      </dgm:t>
    </dgm:pt>
    <dgm:pt modelId="{506523CE-97F9-4C06-A1D3-D965577854CF}" type="sibTrans" cxnId="{E4C3E1F3-D3D7-4F21-A6F7-6F86A01321C7}">
      <dgm:prSet/>
      <dgm:spPr/>
      <dgm:t>
        <a:bodyPr/>
        <a:lstStyle/>
        <a:p>
          <a:endParaRPr lang="ru-RU"/>
        </a:p>
      </dgm:t>
    </dgm:pt>
    <dgm:pt modelId="{FED671B2-9F89-4E7B-8B47-EE987E8D6706}">
      <dgm:prSet phldrT="[Текст]"/>
      <dgm:spPr/>
      <dgm:t>
        <a:bodyPr/>
        <a:lstStyle/>
        <a:p>
          <a:r>
            <a:rPr lang="ru-RU" dirty="0" smtClean="0"/>
            <a:t>Учреждения, организации</a:t>
          </a:r>
          <a:endParaRPr lang="ru-RU" dirty="0"/>
        </a:p>
      </dgm:t>
    </dgm:pt>
    <dgm:pt modelId="{14595A8B-90A7-4B26-A830-6286FB3D1485}" type="parTrans" cxnId="{91DB3E96-300E-44FD-B78B-7A07F41DE875}">
      <dgm:prSet/>
      <dgm:spPr/>
      <dgm:t>
        <a:bodyPr/>
        <a:lstStyle/>
        <a:p>
          <a:endParaRPr lang="ru-RU"/>
        </a:p>
      </dgm:t>
    </dgm:pt>
    <dgm:pt modelId="{9C60DE02-B2F4-4E64-ADF1-DFB3EA99D2E2}" type="sibTrans" cxnId="{91DB3E96-300E-44FD-B78B-7A07F41DE875}">
      <dgm:prSet/>
      <dgm:spPr/>
      <dgm:t>
        <a:bodyPr/>
        <a:lstStyle/>
        <a:p>
          <a:endParaRPr lang="ru-RU"/>
        </a:p>
      </dgm:t>
    </dgm:pt>
    <dgm:pt modelId="{80757CDF-8C57-4527-A94D-BCFFFBA29528}">
      <dgm:prSet phldrT="[Текст]"/>
      <dgm:spPr/>
      <dgm:t>
        <a:bodyPr/>
        <a:lstStyle/>
        <a:p>
          <a:r>
            <a:rPr lang="ru-RU" dirty="0" smtClean="0"/>
            <a:t>Администрация Еткульского муниципального района</a:t>
          </a:r>
          <a:endParaRPr lang="ru-RU" dirty="0"/>
        </a:p>
      </dgm:t>
    </dgm:pt>
    <dgm:pt modelId="{DB6AB7BC-4FF1-459A-B053-F68D30487267}" type="parTrans" cxnId="{D58D7711-90BC-4F59-A4BB-9C0EC28EDE0C}">
      <dgm:prSet/>
      <dgm:spPr/>
      <dgm:t>
        <a:bodyPr/>
        <a:lstStyle/>
        <a:p>
          <a:endParaRPr lang="ru-RU"/>
        </a:p>
      </dgm:t>
    </dgm:pt>
    <dgm:pt modelId="{6465CCDF-8368-47E9-A830-980607E677FC}" type="sibTrans" cxnId="{D58D7711-90BC-4F59-A4BB-9C0EC28EDE0C}">
      <dgm:prSet/>
      <dgm:spPr/>
      <dgm:t>
        <a:bodyPr/>
        <a:lstStyle/>
        <a:p>
          <a:endParaRPr lang="ru-RU"/>
        </a:p>
      </dgm:t>
    </dgm:pt>
    <dgm:pt modelId="{1AFA83C8-AC5D-459B-AFD3-70BDE9BE3402}">
      <dgm:prSet phldrT="[Текст]"/>
      <dgm:spPr/>
      <dgm:t>
        <a:bodyPr/>
        <a:lstStyle/>
        <a:p>
          <a:r>
            <a:rPr lang="ru-RU" dirty="0" smtClean="0"/>
            <a:t>Финансовое управление администрации Еткульского муниципального района</a:t>
          </a:r>
          <a:endParaRPr lang="ru-RU" dirty="0"/>
        </a:p>
      </dgm:t>
    </dgm:pt>
    <dgm:pt modelId="{96A51DD3-0719-470D-B9F4-9261366663F6}" type="parTrans" cxnId="{581E01AD-39CA-4C3D-8C91-28B6D1B3FE35}">
      <dgm:prSet/>
      <dgm:spPr/>
      <dgm:t>
        <a:bodyPr/>
        <a:lstStyle/>
        <a:p>
          <a:endParaRPr lang="ru-RU"/>
        </a:p>
      </dgm:t>
    </dgm:pt>
    <dgm:pt modelId="{088597ED-FBD6-4541-9763-61F4783A06B4}" type="sibTrans" cxnId="{581E01AD-39CA-4C3D-8C91-28B6D1B3FE35}">
      <dgm:prSet/>
      <dgm:spPr/>
      <dgm:t>
        <a:bodyPr/>
        <a:lstStyle/>
        <a:p>
          <a:endParaRPr lang="ru-RU"/>
        </a:p>
      </dgm:t>
    </dgm:pt>
    <dgm:pt modelId="{B54C37D3-2238-4392-AF66-FE01C14E8E45}" type="pres">
      <dgm:prSet presAssocID="{5367C549-7477-4E91-8FF1-F7BEA426AD4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8A919C-128B-404E-AFD5-2ED75FCCB9CF}" type="pres">
      <dgm:prSet presAssocID="{673F5816-AF06-4187-9F4F-A5FE0EA9443B}" presName="centerShape" presStyleLbl="node0" presStyleIdx="0" presStyleCnt="1"/>
      <dgm:spPr/>
      <dgm:t>
        <a:bodyPr/>
        <a:lstStyle/>
        <a:p>
          <a:endParaRPr lang="ru-RU"/>
        </a:p>
      </dgm:t>
    </dgm:pt>
    <dgm:pt modelId="{A5115C43-4850-4942-B9A0-B9088D66865B}" type="pres">
      <dgm:prSet presAssocID="{6B1376D6-AC31-459D-A9F8-A8E936B9DCA0}" presName="node" presStyleLbl="node1" presStyleIdx="0" presStyleCnt="5" custScaleX="125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34AF2-0A93-4BAC-B1A7-221269AE6C43}" type="pres">
      <dgm:prSet presAssocID="{6B1376D6-AC31-459D-A9F8-A8E936B9DCA0}" presName="dummy" presStyleCnt="0"/>
      <dgm:spPr/>
    </dgm:pt>
    <dgm:pt modelId="{375B23D5-F10D-49CE-8998-63B8E2992F28}" type="pres">
      <dgm:prSet presAssocID="{A5A73C83-53DD-4626-A48B-3D1DB5ECEAAA}" presName="sibTrans" presStyleLbl="sibTrans2D1" presStyleIdx="0" presStyleCnt="5"/>
      <dgm:spPr/>
      <dgm:t>
        <a:bodyPr/>
        <a:lstStyle/>
        <a:p>
          <a:endParaRPr lang="ru-RU"/>
        </a:p>
      </dgm:t>
    </dgm:pt>
    <dgm:pt modelId="{0DD7373C-E432-4CB6-AE12-80CFB1172A66}" type="pres">
      <dgm:prSet presAssocID="{3B89F78D-25C6-41C6-9FD1-2059B5FC879B}" presName="node" presStyleLbl="node1" presStyleIdx="1" presStyleCnt="5" custScaleX="119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4F4B6-37B1-4685-AEA0-EF48D4484BDC}" type="pres">
      <dgm:prSet presAssocID="{3B89F78D-25C6-41C6-9FD1-2059B5FC879B}" presName="dummy" presStyleCnt="0"/>
      <dgm:spPr/>
    </dgm:pt>
    <dgm:pt modelId="{C1690C8A-1A78-41CF-96D0-6B2C9DA9302F}" type="pres">
      <dgm:prSet presAssocID="{506523CE-97F9-4C06-A1D3-D965577854CF}" presName="sibTrans" presStyleLbl="sibTrans2D1" presStyleIdx="1" presStyleCnt="5"/>
      <dgm:spPr/>
      <dgm:t>
        <a:bodyPr/>
        <a:lstStyle/>
        <a:p>
          <a:endParaRPr lang="ru-RU"/>
        </a:p>
      </dgm:t>
    </dgm:pt>
    <dgm:pt modelId="{D083B34C-E9BA-45AB-B441-B178D209AFFC}" type="pres">
      <dgm:prSet presAssocID="{1AFA83C8-AC5D-459B-AFD3-70BDE9BE3402}" presName="node" presStyleLbl="node1" presStyleIdx="2" presStyleCnt="5" custScaleX="135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C165D-FECE-46F4-9315-3040F18A170B}" type="pres">
      <dgm:prSet presAssocID="{1AFA83C8-AC5D-459B-AFD3-70BDE9BE3402}" presName="dummy" presStyleCnt="0"/>
      <dgm:spPr/>
    </dgm:pt>
    <dgm:pt modelId="{B901E30C-B798-4EBE-B567-0D5F0B4385E1}" type="pres">
      <dgm:prSet presAssocID="{088597ED-FBD6-4541-9763-61F4783A06B4}" presName="sibTrans" presStyleLbl="sibTrans2D1" presStyleIdx="2" presStyleCnt="5"/>
      <dgm:spPr/>
      <dgm:t>
        <a:bodyPr/>
        <a:lstStyle/>
        <a:p>
          <a:endParaRPr lang="ru-RU"/>
        </a:p>
      </dgm:t>
    </dgm:pt>
    <dgm:pt modelId="{D5771C10-DDCB-44D5-8BCA-46F3053F9E37}" type="pres">
      <dgm:prSet presAssocID="{FED671B2-9F89-4E7B-8B47-EE987E8D6706}" presName="node" presStyleLbl="node1" presStyleIdx="3" presStyleCnt="5" custScaleX="137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7A4071-EC29-480D-8C5C-456154866A88}" type="pres">
      <dgm:prSet presAssocID="{FED671B2-9F89-4E7B-8B47-EE987E8D6706}" presName="dummy" presStyleCnt="0"/>
      <dgm:spPr/>
    </dgm:pt>
    <dgm:pt modelId="{3B9C6D5B-BF2F-4C2D-B077-6059824EE110}" type="pres">
      <dgm:prSet presAssocID="{9C60DE02-B2F4-4E64-ADF1-DFB3EA99D2E2}" presName="sibTrans" presStyleLbl="sibTrans2D1" presStyleIdx="3" presStyleCnt="5"/>
      <dgm:spPr/>
      <dgm:t>
        <a:bodyPr/>
        <a:lstStyle/>
        <a:p>
          <a:endParaRPr lang="ru-RU"/>
        </a:p>
      </dgm:t>
    </dgm:pt>
    <dgm:pt modelId="{D7704CFF-41ED-4116-BA2B-52166632DA73}" type="pres">
      <dgm:prSet presAssocID="{80757CDF-8C57-4527-A94D-BCFFFBA29528}" presName="node" presStyleLbl="node1" presStyleIdx="4" presStyleCnt="5" custScaleX="121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FE53E-9F19-48F2-A3BF-D8F798455D23}" type="pres">
      <dgm:prSet presAssocID="{80757CDF-8C57-4527-A94D-BCFFFBA29528}" presName="dummy" presStyleCnt="0"/>
      <dgm:spPr/>
    </dgm:pt>
    <dgm:pt modelId="{4D18DAAD-6331-422A-B7A5-B6AC068C8C0B}" type="pres">
      <dgm:prSet presAssocID="{6465CCDF-8368-47E9-A830-980607E677FC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4FDB6BCB-90B3-416B-BAD6-FAE90540B8B8}" type="presOf" srcId="{A5A73C83-53DD-4626-A48B-3D1DB5ECEAAA}" destId="{375B23D5-F10D-49CE-8998-63B8E2992F28}" srcOrd="0" destOrd="0" presId="urn:microsoft.com/office/officeart/2005/8/layout/radial6"/>
    <dgm:cxn modelId="{E9D484F3-AF30-42B5-BAF3-AD8275A1BEC3}" type="presOf" srcId="{673F5816-AF06-4187-9F4F-A5FE0EA9443B}" destId="{528A919C-128B-404E-AFD5-2ED75FCCB9CF}" srcOrd="0" destOrd="0" presId="urn:microsoft.com/office/officeart/2005/8/layout/radial6"/>
    <dgm:cxn modelId="{77AC8D9B-97BA-456B-BE5E-C6197A42CA17}" type="presOf" srcId="{6B1376D6-AC31-459D-A9F8-A8E936B9DCA0}" destId="{A5115C43-4850-4942-B9A0-B9088D66865B}" srcOrd="0" destOrd="0" presId="urn:microsoft.com/office/officeart/2005/8/layout/radial6"/>
    <dgm:cxn modelId="{8EC180C6-A32C-490B-A939-952C1C197FF1}" type="presOf" srcId="{1AFA83C8-AC5D-459B-AFD3-70BDE9BE3402}" destId="{D083B34C-E9BA-45AB-B441-B178D209AFFC}" srcOrd="0" destOrd="0" presId="urn:microsoft.com/office/officeart/2005/8/layout/radial6"/>
    <dgm:cxn modelId="{F7BAD4B9-44A2-4993-AA51-5FE896F57C6F}" type="presOf" srcId="{506523CE-97F9-4C06-A1D3-D965577854CF}" destId="{C1690C8A-1A78-41CF-96D0-6B2C9DA9302F}" srcOrd="0" destOrd="0" presId="urn:microsoft.com/office/officeart/2005/8/layout/radial6"/>
    <dgm:cxn modelId="{E4C3E1F3-D3D7-4F21-A6F7-6F86A01321C7}" srcId="{673F5816-AF06-4187-9F4F-A5FE0EA9443B}" destId="{3B89F78D-25C6-41C6-9FD1-2059B5FC879B}" srcOrd="1" destOrd="0" parTransId="{DC753E5F-5CA7-4313-9D57-F3197DA9EE30}" sibTransId="{506523CE-97F9-4C06-A1D3-D965577854CF}"/>
    <dgm:cxn modelId="{BD3B90E7-83F9-47C4-B973-6B6CDB6DE0C2}" type="presOf" srcId="{9C60DE02-B2F4-4E64-ADF1-DFB3EA99D2E2}" destId="{3B9C6D5B-BF2F-4C2D-B077-6059824EE110}" srcOrd="0" destOrd="0" presId="urn:microsoft.com/office/officeart/2005/8/layout/radial6"/>
    <dgm:cxn modelId="{D58D7711-90BC-4F59-A4BB-9C0EC28EDE0C}" srcId="{673F5816-AF06-4187-9F4F-A5FE0EA9443B}" destId="{80757CDF-8C57-4527-A94D-BCFFFBA29528}" srcOrd="4" destOrd="0" parTransId="{DB6AB7BC-4FF1-459A-B053-F68D30487267}" sibTransId="{6465CCDF-8368-47E9-A830-980607E677FC}"/>
    <dgm:cxn modelId="{91DB3E96-300E-44FD-B78B-7A07F41DE875}" srcId="{673F5816-AF06-4187-9F4F-A5FE0EA9443B}" destId="{FED671B2-9F89-4E7B-8B47-EE987E8D6706}" srcOrd="3" destOrd="0" parTransId="{14595A8B-90A7-4B26-A830-6286FB3D1485}" sibTransId="{9C60DE02-B2F4-4E64-ADF1-DFB3EA99D2E2}"/>
    <dgm:cxn modelId="{2A0B06A1-7A76-485C-B856-4B54D4071EED}" srcId="{673F5816-AF06-4187-9F4F-A5FE0EA9443B}" destId="{6B1376D6-AC31-459D-A9F8-A8E936B9DCA0}" srcOrd="0" destOrd="0" parTransId="{249B4A0F-8AE7-416F-B8D2-6C6F27276A4E}" sibTransId="{A5A73C83-53DD-4626-A48B-3D1DB5ECEAAA}"/>
    <dgm:cxn modelId="{78190C76-7500-4D1E-8901-E48F41C4BBF2}" type="presOf" srcId="{3B89F78D-25C6-41C6-9FD1-2059B5FC879B}" destId="{0DD7373C-E432-4CB6-AE12-80CFB1172A66}" srcOrd="0" destOrd="0" presId="urn:microsoft.com/office/officeart/2005/8/layout/radial6"/>
    <dgm:cxn modelId="{61D7B5D9-F772-4137-A32F-09C959536BC5}" type="presOf" srcId="{FED671B2-9F89-4E7B-8B47-EE987E8D6706}" destId="{D5771C10-DDCB-44D5-8BCA-46F3053F9E37}" srcOrd="0" destOrd="0" presId="urn:microsoft.com/office/officeart/2005/8/layout/radial6"/>
    <dgm:cxn modelId="{F7376940-B211-464C-8BD7-795C5BF80ADE}" type="presOf" srcId="{6465CCDF-8368-47E9-A830-980607E677FC}" destId="{4D18DAAD-6331-422A-B7A5-B6AC068C8C0B}" srcOrd="0" destOrd="0" presId="urn:microsoft.com/office/officeart/2005/8/layout/radial6"/>
    <dgm:cxn modelId="{21A006D4-EC49-4F56-A279-6AA05FF1B9AF}" type="presOf" srcId="{088597ED-FBD6-4541-9763-61F4783A06B4}" destId="{B901E30C-B798-4EBE-B567-0D5F0B4385E1}" srcOrd="0" destOrd="0" presId="urn:microsoft.com/office/officeart/2005/8/layout/radial6"/>
    <dgm:cxn modelId="{940CDF3B-2A44-40A3-9013-12CF0DE5EDDC}" type="presOf" srcId="{5367C549-7477-4E91-8FF1-F7BEA426AD40}" destId="{B54C37D3-2238-4392-AF66-FE01C14E8E45}" srcOrd="0" destOrd="0" presId="urn:microsoft.com/office/officeart/2005/8/layout/radial6"/>
    <dgm:cxn modelId="{2C9553A5-1A0A-488A-886E-DCC838815099}" type="presOf" srcId="{80757CDF-8C57-4527-A94D-BCFFFBA29528}" destId="{D7704CFF-41ED-4116-BA2B-52166632DA73}" srcOrd="0" destOrd="0" presId="urn:microsoft.com/office/officeart/2005/8/layout/radial6"/>
    <dgm:cxn modelId="{FDDDADF6-B1B6-41FA-8FF3-2EAC0FB744E7}" srcId="{5367C549-7477-4E91-8FF1-F7BEA426AD40}" destId="{673F5816-AF06-4187-9F4F-A5FE0EA9443B}" srcOrd="0" destOrd="0" parTransId="{28E6C261-BBBB-46C3-89B1-F7F65B480564}" sibTransId="{9C3637D0-E1D5-4ECF-A0CC-9BD50C30B4A1}"/>
    <dgm:cxn modelId="{581E01AD-39CA-4C3D-8C91-28B6D1B3FE35}" srcId="{673F5816-AF06-4187-9F4F-A5FE0EA9443B}" destId="{1AFA83C8-AC5D-459B-AFD3-70BDE9BE3402}" srcOrd="2" destOrd="0" parTransId="{96A51DD3-0719-470D-B9F4-9261366663F6}" sibTransId="{088597ED-FBD6-4541-9763-61F4783A06B4}"/>
    <dgm:cxn modelId="{AC42C761-CB0D-4FD9-9A20-44EAA30B8EC8}" type="presParOf" srcId="{B54C37D3-2238-4392-AF66-FE01C14E8E45}" destId="{528A919C-128B-404E-AFD5-2ED75FCCB9CF}" srcOrd="0" destOrd="0" presId="urn:microsoft.com/office/officeart/2005/8/layout/radial6"/>
    <dgm:cxn modelId="{8E7AF718-7E71-430D-970B-B9F057917979}" type="presParOf" srcId="{B54C37D3-2238-4392-AF66-FE01C14E8E45}" destId="{A5115C43-4850-4942-B9A0-B9088D66865B}" srcOrd="1" destOrd="0" presId="urn:microsoft.com/office/officeart/2005/8/layout/radial6"/>
    <dgm:cxn modelId="{7A21C885-AE24-4453-B31E-BC2F85AD6429}" type="presParOf" srcId="{B54C37D3-2238-4392-AF66-FE01C14E8E45}" destId="{C5F34AF2-0A93-4BAC-B1A7-221269AE6C43}" srcOrd="2" destOrd="0" presId="urn:microsoft.com/office/officeart/2005/8/layout/radial6"/>
    <dgm:cxn modelId="{6C96436B-D862-4A54-AE85-58E21FE8D974}" type="presParOf" srcId="{B54C37D3-2238-4392-AF66-FE01C14E8E45}" destId="{375B23D5-F10D-49CE-8998-63B8E2992F28}" srcOrd="3" destOrd="0" presId="urn:microsoft.com/office/officeart/2005/8/layout/radial6"/>
    <dgm:cxn modelId="{AEF2B818-B315-41E1-82EF-5F9E91AD925A}" type="presParOf" srcId="{B54C37D3-2238-4392-AF66-FE01C14E8E45}" destId="{0DD7373C-E432-4CB6-AE12-80CFB1172A66}" srcOrd="4" destOrd="0" presId="urn:microsoft.com/office/officeart/2005/8/layout/radial6"/>
    <dgm:cxn modelId="{34A65E43-333F-4D0C-A284-F194EFE52397}" type="presParOf" srcId="{B54C37D3-2238-4392-AF66-FE01C14E8E45}" destId="{BE84F4B6-37B1-4685-AEA0-EF48D4484BDC}" srcOrd="5" destOrd="0" presId="urn:microsoft.com/office/officeart/2005/8/layout/radial6"/>
    <dgm:cxn modelId="{8699F929-1094-4B0F-884E-E22D9FF76DA0}" type="presParOf" srcId="{B54C37D3-2238-4392-AF66-FE01C14E8E45}" destId="{C1690C8A-1A78-41CF-96D0-6B2C9DA9302F}" srcOrd="6" destOrd="0" presId="urn:microsoft.com/office/officeart/2005/8/layout/radial6"/>
    <dgm:cxn modelId="{6E174631-6182-4131-8B80-6FFF4ABF7531}" type="presParOf" srcId="{B54C37D3-2238-4392-AF66-FE01C14E8E45}" destId="{D083B34C-E9BA-45AB-B441-B178D209AFFC}" srcOrd="7" destOrd="0" presId="urn:microsoft.com/office/officeart/2005/8/layout/radial6"/>
    <dgm:cxn modelId="{C396FE68-4D1F-4F9E-AC71-962DD004FFE6}" type="presParOf" srcId="{B54C37D3-2238-4392-AF66-FE01C14E8E45}" destId="{516C165D-FECE-46F4-9315-3040F18A170B}" srcOrd="8" destOrd="0" presId="urn:microsoft.com/office/officeart/2005/8/layout/radial6"/>
    <dgm:cxn modelId="{9B8875F7-272F-4B26-82F2-06FD5D30288B}" type="presParOf" srcId="{B54C37D3-2238-4392-AF66-FE01C14E8E45}" destId="{B901E30C-B798-4EBE-B567-0D5F0B4385E1}" srcOrd="9" destOrd="0" presId="urn:microsoft.com/office/officeart/2005/8/layout/radial6"/>
    <dgm:cxn modelId="{2C072E21-03FE-48B0-B473-EC5D678DD835}" type="presParOf" srcId="{B54C37D3-2238-4392-AF66-FE01C14E8E45}" destId="{D5771C10-DDCB-44D5-8BCA-46F3053F9E37}" srcOrd="10" destOrd="0" presId="urn:microsoft.com/office/officeart/2005/8/layout/radial6"/>
    <dgm:cxn modelId="{43DC2CF6-F4BC-4F0C-BE97-5027C619DD30}" type="presParOf" srcId="{B54C37D3-2238-4392-AF66-FE01C14E8E45}" destId="{E37A4071-EC29-480D-8C5C-456154866A88}" srcOrd="11" destOrd="0" presId="urn:microsoft.com/office/officeart/2005/8/layout/radial6"/>
    <dgm:cxn modelId="{3CFD25E8-B319-45E1-99F5-985B28C2363B}" type="presParOf" srcId="{B54C37D3-2238-4392-AF66-FE01C14E8E45}" destId="{3B9C6D5B-BF2F-4C2D-B077-6059824EE110}" srcOrd="12" destOrd="0" presId="urn:microsoft.com/office/officeart/2005/8/layout/radial6"/>
    <dgm:cxn modelId="{993DB8EE-70BC-4F99-B8B1-166BC969C5E3}" type="presParOf" srcId="{B54C37D3-2238-4392-AF66-FE01C14E8E45}" destId="{D7704CFF-41ED-4116-BA2B-52166632DA73}" srcOrd="13" destOrd="0" presId="urn:microsoft.com/office/officeart/2005/8/layout/radial6"/>
    <dgm:cxn modelId="{5BBE77F4-ECF8-480D-947C-A7A71AF7C01E}" type="presParOf" srcId="{B54C37D3-2238-4392-AF66-FE01C14E8E45}" destId="{576FE53E-9F19-48F2-A3BF-D8F798455D23}" srcOrd="14" destOrd="0" presId="urn:microsoft.com/office/officeart/2005/8/layout/radial6"/>
    <dgm:cxn modelId="{00D34B93-7FAB-4B78-9F4C-D9AB800C72AC}" type="presParOf" srcId="{B54C37D3-2238-4392-AF66-FE01C14E8E45}" destId="{4D18DAAD-6331-422A-B7A5-B6AC068C8C0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C43C0E-43F4-44F5-AF5C-B20F57742EC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C62B70-B150-485B-B02E-DDB14B9AB3C4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315CF57A-5484-4843-91EC-BA196B05CFE1}" type="parTrans" cxnId="{645E404F-B688-456B-BEAD-B9A5EF56EFC1}">
      <dgm:prSet/>
      <dgm:spPr/>
      <dgm:t>
        <a:bodyPr/>
        <a:lstStyle/>
        <a:p>
          <a:endParaRPr lang="ru-RU"/>
        </a:p>
      </dgm:t>
    </dgm:pt>
    <dgm:pt modelId="{949AEE45-BCA1-4DCE-8D5C-59EE7F6674AB}" type="sibTrans" cxnId="{645E404F-B688-456B-BEAD-B9A5EF56EFC1}">
      <dgm:prSet/>
      <dgm:spPr/>
      <dgm:t>
        <a:bodyPr/>
        <a:lstStyle/>
        <a:p>
          <a:endParaRPr lang="ru-RU"/>
        </a:p>
      </dgm:t>
    </dgm:pt>
    <dgm:pt modelId="{987BA2C6-7EDC-4967-97C3-D922DE571673}">
      <dgm:prSet phldrT="[Текст]" custT="1"/>
      <dgm:spPr/>
      <dgm:t>
        <a:bodyPr/>
        <a:lstStyle/>
        <a:p>
          <a:r>
            <a:rPr lang="ru-RU" sz="2400" dirty="0" smtClean="0"/>
            <a:t>Составление проекта бюджета</a:t>
          </a:r>
          <a:endParaRPr lang="ru-RU" sz="2400" dirty="0"/>
        </a:p>
      </dgm:t>
    </dgm:pt>
    <dgm:pt modelId="{CE90B90E-F8B1-4A30-A144-03C6BF67D306}" type="parTrans" cxnId="{283C2207-D4D5-423B-8A40-A22DD72FD08C}">
      <dgm:prSet/>
      <dgm:spPr/>
      <dgm:t>
        <a:bodyPr/>
        <a:lstStyle/>
        <a:p>
          <a:endParaRPr lang="ru-RU"/>
        </a:p>
      </dgm:t>
    </dgm:pt>
    <dgm:pt modelId="{CC8542EA-E0CE-4F35-A54C-4166F43D43A6}" type="sibTrans" cxnId="{283C2207-D4D5-423B-8A40-A22DD72FD08C}">
      <dgm:prSet/>
      <dgm:spPr/>
      <dgm:t>
        <a:bodyPr/>
        <a:lstStyle/>
        <a:p>
          <a:endParaRPr lang="ru-RU"/>
        </a:p>
      </dgm:t>
    </dgm:pt>
    <dgm:pt modelId="{EE6EF9A2-D284-475F-B5B6-D4160D993FA0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A8C4C3D7-2083-4A03-8966-AC99932C3DB2}" type="parTrans" cxnId="{91808BCB-7F09-4C28-B3D6-E25C90462C94}">
      <dgm:prSet/>
      <dgm:spPr/>
      <dgm:t>
        <a:bodyPr/>
        <a:lstStyle/>
        <a:p>
          <a:endParaRPr lang="ru-RU"/>
        </a:p>
      </dgm:t>
    </dgm:pt>
    <dgm:pt modelId="{545E9115-80BF-4458-897B-188EFDBC622A}" type="sibTrans" cxnId="{91808BCB-7F09-4C28-B3D6-E25C90462C94}">
      <dgm:prSet/>
      <dgm:spPr/>
      <dgm:t>
        <a:bodyPr/>
        <a:lstStyle/>
        <a:p>
          <a:endParaRPr lang="ru-RU"/>
        </a:p>
      </dgm:t>
    </dgm:pt>
    <dgm:pt modelId="{AD8AC629-05EE-479F-BA4E-F49AF52E004D}">
      <dgm:prSet phldrT="[Текст]" custT="1"/>
      <dgm:spPr/>
      <dgm:t>
        <a:bodyPr/>
        <a:lstStyle/>
        <a:p>
          <a:r>
            <a:rPr lang="ru-RU" sz="2400" dirty="0" smtClean="0"/>
            <a:t>Рассмотрение и утверждение бюджета</a:t>
          </a:r>
          <a:endParaRPr lang="ru-RU" sz="2400" dirty="0"/>
        </a:p>
      </dgm:t>
    </dgm:pt>
    <dgm:pt modelId="{2EF4CC46-DF51-4DB0-96B8-3A39AC55BA49}" type="parTrans" cxnId="{90D131CC-46D5-4558-BF70-E241F815E9EF}">
      <dgm:prSet/>
      <dgm:spPr/>
      <dgm:t>
        <a:bodyPr/>
        <a:lstStyle/>
        <a:p>
          <a:endParaRPr lang="ru-RU"/>
        </a:p>
      </dgm:t>
    </dgm:pt>
    <dgm:pt modelId="{24B73F56-136A-41E4-9BDF-C51CA2B284B2}" type="sibTrans" cxnId="{90D131CC-46D5-4558-BF70-E241F815E9EF}">
      <dgm:prSet/>
      <dgm:spPr/>
      <dgm:t>
        <a:bodyPr/>
        <a:lstStyle/>
        <a:p>
          <a:endParaRPr lang="ru-RU"/>
        </a:p>
      </dgm:t>
    </dgm:pt>
    <dgm:pt modelId="{E086C238-4F41-45A6-A332-59AE845B852C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E622C868-A6EF-4775-B437-17D1B196BAAB}" type="parTrans" cxnId="{6B555F1B-E444-46F7-9722-25CF4F2F5537}">
      <dgm:prSet/>
      <dgm:spPr/>
      <dgm:t>
        <a:bodyPr/>
        <a:lstStyle/>
        <a:p>
          <a:endParaRPr lang="ru-RU"/>
        </a:p>
      </dgm:t>
    </dgm:pt>
    <dgm:pt modelId="{1869549B-B000-4B61-B4FB-43FD68897E7F}" type="sibTrans" cxnId="{6B555F1B-E444-46F7-9722-25CF4F2F5537}">
      <dgm:prSet/>
      <dgm:spPr/>
      <dgm:t>
        <a:bodyPr/>
        <a:lstStyle/>
        <a:p>
          <a:endParaRPr lang="ru-RU"/>
        </a:p>
      </dgm:t>
    </dgm:pt>
    <dgm:pt modelId="{10697D44-A998-44C6-89F5-C13FAAD7DC82}">
      <dgm:prSet phldrT="[Текст]" custT="1"/>
      <dgm:spPr/>
      <dgm:t>
        <a:bodyPr/>
        <a:lstStyle/>
        <a:p>
          <a:r>
            <a:rPr lang="ru-RU" sz="2400" dirty="0" smtClean="0"/>
            <a:t>Исполнение бюджета</a:t>
          </a:r>
          <a:endParaRPr lang="ru-RU" sz="2400" dirty="0"/>
        </a:p>
      </dgm:t>
    </dgm:pt>
    <dgm:pt modelId="{FF0384C1-7E82-43E4-BE39-0FF19E39ADDE}" type="parTrans" cxnId="{DA2D647F-5A90-49B2-A0D0-D09F64F0B7AE}">
      <dgm:prSet/>
      <dgm:spPr/>
      <dgm:t>
        <a:bodyPr/>
        <a:lstStyle/>
        <a:p>
          <a:endParaRPr lang="ru-RU"/>
        </a:p>
      </dgm:t>
    </dgm:pt>
    <dgm:pt modelId="{D8A77AD2-05A7-4F94-ABFD-0DAA2CC0A474}" type="sibTrans" cxnId="{DA2D647F-5A90-49B2-A0D0-D09F64F0B7AE}">
      <dgm:prSet/>
      <dgm:spPr/>
      <dgm:t>
        <a:bodyPr/>
        <a:lstStyle/>
        <a:p>
          <a:endParaRPr lang="ru-RU"/>
        </a:p>
      </dgm:t>
    </dgm:pt>
    <dgm:pt modelId="{7943F5EE-924D-4E29-B0D5-EF7CCCA170EF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C9727B40-601E-4A05-9751-B177FD2E4BD1}" type="parTrans" cxnId="{4ACFECD1-1468-4FB2-AE1D-B267D1291C1A}">
      <dgm:prSet/>
      <dgm:spPr/>
    </dgm:pt>
    <dgm:pt modelId="{EAB62F33-132D-4C82-9D64-C7B710367D68}" type="sibTrans" cxnId="{4ACFECD1-1468-4FB2-AE1D-B267D1291C1A}">
      <dgm:prSet/>
      <dgm:spPr/>
    </dgm:pt>
    <dgm:pt modelId="{9CC0E73D-984E-4BCE-98CA-D87866B760C8}">
      <dgm:prSet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8A64180A-2BDC-4CD5-97BC-404A1A62E0DA}" type="parTrans" cxnId="{11A205F0-2219-4735-B071-549AB62D9AA5}">
      <dgm:prSet/>
      <dgm:spPr/>
    </dgm:pt>
    <dgm:pt modelId="{7BB7F665-537F-43E6-9334-08F94BEB5D75}" type="sibTrans" cxnId="{11A205F0-2219-4735-B071-549AB62D9AA5}">
      <dgm:prSet/>
      <dgm:spPr/>
    </dgm:pt>
    <dgm:pt modelId="{08BCBE24-6E21-4AD4-8FA7-DE9DDB5A1D95}">
      <dgm:prSet custT="1"/>
      <dgm:spPr/>
      <dgm:t>
        <a:bodyPr/>
        <a:lstStyle/>
        <a:p>
          <a:r>
            <a:rPr lang="ru-RU" sz="2400" dirty="0" smtClean="0"/>
            <a:t>Утверждение бюджетной отчетности</a:t>
          </a:r>
          <a:endParaRPr lang="ru-RU" sz="2400" dirty="0"/>
        </a:p>
      </dgm:t>
    </dgm:pt>
    <dgm:pt modelId="{6F015824-1F5C-475E-90DB-4DC275167D0A}" type="parTrans" cxnId="{4603E572-D193-4E8A-87F3-38D917DE7DEC}">
      <dgm:prSet/>
      <dgm:spPr/>
    </dgm:pt>
    <dgm:pt modelId="{C898D401-8680-4029-BEB9-31DC47A00F9E}" type="sibTrans" cxnId="{4603E572-D193-4E8A-87F3-38D917DE7DEC}">
      <dgm:prSet/>
      <dgm:spPr/>
    </dgm:pt>
    <dgm:pt modelId="{84B89295-D189-4CEB-94CF-F18B6D46BA97}">
      <dgm:prSet custT="1"/>
      <dgm:spPr/>
      <dgm:t>
        <a:bodyPr/>
        <a:lstStyle/>
        <a:p>
          <a:r>
            <a:rPr lang="ru-RU" sz="3200" dirty="0" smtClean="0"/>
            <a:t> </a:t>
          </a:r>
          <a:r>
            <a:rPr lang="ru-RU" sz="2400" dirty="0" smtClean="0"/>
            <a:t>Контроль за исполнением бюджета</a:t>
          </a:r>
          <a:endParaRPr lang="ru-RU" sz="2400" dirty="0"/>
        </a:p>
      </dgm:t>
    </dgm:pt>
    <dgm:pt modelId="{B68B2880-992C-4A6D-85DF-2110D2D78282}" type="parTrans" cxnId="{8F3B3E61-EF8A-4BDF-8A6B-8478A0CEA713}">
      <dgm:prSet/>
      <dgm:spPr/>
    </dgm:pt>
    <dgm:pt modelId="{77CFEA1C-1DBB-470F-A93E-AE2B2E5D3038}" type="sibTrans" cxnId="{8F3B3E61-EF8A-4BDF-8A6B-8478A0CEA713}">
      <dgm:prSet/>
      <dgm:spPr/>
    </dgm:pt>
    <dgm:pt modelId="{AA58A3BA-9706-4687-8CB0-EA7E52D65B33}" type="pres">
      <dgm:prSet presAssocID="{EDC43C0E-43F4-44F5-AF5C-B20F57742EC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71ED7A-2330-4F9A-8811-69C473BBCD28}" type="pres">
      <dgm:prSet presAssocID="{C3C62B70-B150-485B-B02E-DDB14B9AB3C4}" presName="composite" presStyleCnt="0"/>
      <dgm:spPr/>
    </dgm:pt>
    <dgm:pt modelId="{313AE593-0D8C-4A89-9DA2-73C552EFA052}" type="pres">
      <dgm:prSet presAssocID="{C3C62B70-B150-485B-B02E-DDB14B9AB3C4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A6C84-8EE9-41B3-ABE8-DAC3E0BD3F8C}" type="pres">
      <dgm:prSet presAssocID="{C3C62B70-B150-485B-B02E-DDB14B9AB3C4}" presName="descendantText" presStyleLbl="alignAcc1" presStyleIdx="0" presStyleCnt="5" custLinFactNeighborX="-129" custLinFactNeighborY="2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A10D3-F5DD-4E04-8997-F2CD92374802}" type="pres">
      <dgm:prSet presAssocID="{949AEE45-BCA1-4DCE-8D5C-59EE7F6674AB}" presName="sp" presStyleCnt="0"/>
      <dgm:spPr/>
    </dgm:pt>
    <dgm:pt modelId="{E808100C-CB12-4C12-BBDC-C325F095920E}" type="pres">
      <dgm:prSet presAssocID="{EE6EF9A2-D284-475F-B5B6-D4160D993FA0}" presName="composite" presStyleCnt="0"/>
      <dgm:spPr/>
    </dgm:pt>
    <dgm:pt modelId="{16EB87D1-7107-4FAB-9C4F-054887FE8773}" type="pres">
      <dgm:prSet presAssocID="{EE6EF9A2-D284-475F-B5B6-D4160D993FA0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519CB0-D228-411E-8AEE-1FE22D9DC012}" type="pres">
      <dgm:prSet presAssocID="{EE6EF9A2-D284-475F-B5B6-D4160D993FA0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2B6905-E7C4-4005-AAAB-B9DE3F9AF393}" type="pres">
      <dgm:prSet presAssocID="{545E9115-80BF-4458-897B-188EFDBC622A}" presName="sp" presStyleCnt="0"/>
      <dgm:spPr/>
    </dgm:pt>
    <dgm:pt modelId="{339FCBC6-E8FA-4FD4-96CF-E688F81D60D9}" type="pres">
      <dgm:prSet presAssocID="{E086C238-4F41-45A6-A332-59AE845B852C}" presName="composite" presStyleCnt="0"/>
      <dgm:spPr/>
    </dgm:pt>
    <dgm:pt modelId="{D7D853B4-A0A5-49BC-9D66-AAE9B8AE9493}" type="pres">
      <dgm:prSet presAssocID="{E086C238-4F41-45A6-A332-59AE845B852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BBE2D-CF61-43F4-B317-CB5735E36E12}" type="pres">
      <dgm:prSet presAssocID="{E086C238-4F41-45A6-A332-59AE845B852C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1D224-A2A7-4174-90C6-1E1EA2F488F7}" type="pres">
      <dgm:prSet presAssocID="{1869549B-B000-4B61-B4FB-43FD68897E7F}" presName="sp" presStyleCnt="0"/>
      <dgm:spPr/>
    </dgm:pt>
    <dgm:pt modelId="{38E84DC6-1D90-4DC1-B051-C1F4BA44DBCD}" type="pres">
      <dgm:prSet presAssocID="{7943F5EE-924D-4E29-B0D5-EF7CCCA170EF}" presName="composite" presStyleCnt="0"/>
      <dgm:spPr/>
    </dgm:pt>
    <dgm:pt modelId="{2C7156E5-44AF-48EA-8881-2D4812B0BDF5}" type="pres">
      <dgm:prSet presAssocID="{7943F5EE-924D-4E29-B0D5-EF7CCCA170EF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091A52-AE3C-4AD1-A78E-F3BDC1237206}" type="pres">
      <dgm:prSet presAssocID="{7943F5EE-924D-4E29-B0D5-EF7CCCA170EF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59DFCA-3BD9-4AB0-88FD-658C0BEF4999}" type="pres">
      <dgm:prSet presAssocID="{EAB62F33-132D-4C82-9D64-C7B710367D68}" presName="sp" presStyleCnt="0"/>
      <dgm:spPr/>
    </dgm:pt>
    <dgm:pt modelId="{D2BCDF1C-B970-4785-AF48-FD0007328E8C}" type="pres">
      <dgm:prSet presAssocID="{9CC0E73D-984E-4BCE-98CA-D87866B760C8}" presName="composite" presStyleCnt="0"/>
      <dgm:spPr/>
    </dgm:pt>
    <dgm:pt modelId="{87127F3C-FDE8-4DBA-8E4C-339DE8BBAF2B}" type="pres">
      <dgm:prSet presAssocID="{9CC0E73D-984E-4BCE-98CA-D87866B760C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0276E-9C3D-4C83-8D5C-0CC8067E797D}" type="pres">
      <dgm:prSet presAssocID="{9CC0E73D-984E-4BCE-98CA-D87866B760C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80F7E7-23F6-4524-8226-77155227CA83}" type="presOf" srcId="{987BA2C6-7EDC-4967-97C3-D922DE571673}" destId="{9C1A6C84-8EE9-41B3-ABE8-DAC3E0BD3F8C}" srcOrd="0" destOrd="0" presId="urn:microsoft.com/office/officeart/2005/8/layout/chevron2"/>
    <dgm:cxn modelId="{6FABCB30-1851-4EBA-8292-BD52E2274464}" type="presOf" srcId="{9CC0E73D-984E-4BCE-98CA-D87866B760C8}" destId="{87127F3C-FDE8-4DBA-8E4C-339DE8BBAF2B}" srcOrd="0" destOrd="0" presId="urn:microsoft.com/office/officeart/2005/8/layout/chevron2"/>
    <dgm:cxn modelId="{D2CD1F1B-8FCF-4CDA-A272-ABC6435812AD}" type="presOf" srcId="{84B89295-D189-4CEB-94CF-F18B6D46BA97}" destId="{6320276E-9C3D-4C83-8D5C-0CC8067E797D}" srcOrd="0" destOrd="0" presId="urn:microsoft.com/office/officeart/2005/8/layout/chevron2"/>
    <dgm:cxn modelId="{8F3B3E61-EF8A-4BDF-8A6B-8478A0CEA713}" srcId="{9CC0E73D-984E-4BCE-98CA-D87866B760C8}" destId="{84B89295-D189-4CEB-94CF-F18B6D46BA97}" srcOrd="0" destOrd="0" parTransId="{B68B2880-992C-4A6D-85DF-2110D2D78282}" sibTransId="{77CFEA1C-1DBB-470F-A93E-AE2B2E5D3038}"/>
    <dgm:cxn modelId="{4603E572-D193-4E8A-87F3-38D917DE7DEC}" srcId="{7943F5EE-924D-4E29-B0D5-EF7CCCA170EF}" destId="{08BCBE24-6E21-4AD4-8FA7-DE9DDB5A1D95}" srcOrd="0" destOrd="0" parTransId="{6F015824-1F5C-475E-90DB-4DC275167D0A}" sibTransId="{C898D401-8680-4029-BEB9-31DC47A00F9E}"/>
    <dgm:cxn modelId="{DA2D647F-5A90-49B2-A0D0-D09F64F0B7AE}" srcId="{E086C238-4F41-45A6-A332-59AE845B852C}" destId="{10697D44-A998-44C6-89F5-C13FAAD7DC82}" srcOrd="0" destOrd="0" parTransId="{FF0384C1-7E82-43E4-BE39-0FF19E39ADDE}" sibTransId="{D8A77AD2-05A7-4F94-ABFD-0DAA2CC0A474}"/>
    <dgm:cxn modelId="{7EDBB6BD-1162-4DC3-8D05-D09E043FBBA7}" type="presOf" srcId="{EE6EF9A2-D284-475F-B5B6-D4160D993FA0}" destId="{16EB87D1-7107-4FAB-9C4F-054887FE8773}" srcOrd="0" destOrd="0" presId="urn:microsoft.com/office/officeart/2005/8/layout/chevron2"/>
    <dgm:cxn modelId="{F0559F18-ED4A-4D7B-978E-221EBE6E8E99}" type="presOf" srcId="{E086C238-4F41-45A6-A332-59AE845B852C}" destId="{D7D853B4-A0A5-49BC-9D66-AAE9B8AE9493}" srcOrd="0" destOrd="0" presId="urn:microsoft.com/office/officeart/2005/8/layout/chevron2"/>
    <dgm:cxn modelId="{E711473C-2177-430C-BEE1-E61E803AF822}" type="presOf" srcId="{08BCBE24-6E21-4AD4-8FA7-DE9DDB5A1D95}" destId="{16091A52-AE3C-4AD1-A78E-F3BDC1237206}" srcOrd="0" destOrd="0" presId="urn:microsoft.com/office/officeart/2005/8/layout/chevron2"/>
    <dgm:cxn modelId="{283C2207-D4D5-423B-8A40-A22DD72FD08C}" srcId="{C3C62B70-B150-485B-B02E-DDB14B9AB3C4}" destId="{987BA2C6-7EDC-4967-97C3-D922DE571673}" srcOrd="0" destOrd="0" parTransId="{CE90B90E-F8B1-4A30-A144-03C6BF67D306}" sibTransId="{CC8542EA-E0CE-4F35-A54C-4166F43D43A6}"/>
    <dgm:cxn modelId="{4ACFECD1-1468-4FB2-AE1D-B267D1291C1A}" srcId="{EDC43C0E-43F4-44F5-AF5C-B20F57742EC8}" destId="{7943F5EE-924D-4E29-B0D5-EF7CCCA170EF}" srcOrd="3" destOrd="0" parTransId="{C9727B40-601E-4A05-9751-B177FD2E4BD1}" sibTransId="{EAB62F33-132D-4C82-9D64-C7B710367D68}"/>
    <dgm:cxn modelId="{5A6FAC97-705A-45F2-B2E0-379551A1C848}" type="presOf" srcId="{7943F5EE-924D-4E29-B0D5-EF7CCCA170EF}" destId="{2C7156E5-44AF-48EA-8881-2D4812B0BDF5}" srcOrd="0" destOrd="0" presId="urn:microsoft.com/office/officeart/2005/8/layout/chevron2"/>
    <dgm:cxn modelId="{D712E8D2-8E44-4017-8767-E4AD6F0F18EB}" type="presOf" srcId="{AD8AC629-05EE-479F-BA4E-F49AF52E004D}" destId="{52519CB0-D228-411E-8AEE-1FE22D9DC012}" srcOrd="0" destOrd="0" presId="urn:microsoft.com/office/officeart/2005/8/layout/chevron2"/>
    <dgm:cxn modelId="{91808BCB-7F09-4C28-B3D6-E25C90462C94}" srcId="{EDC43C0E-43F4-44F5-AF5C-B20F57742EC8}" destId="{EE6EF9A2-D284-475F-B5B6-D4160D993FA0}" srcOrd="1" destOrd="0" parTransId="{A8C4C3D7-2083-4A03-8966-AC99932C3DB2}" sibTransId="{545E9115-80BF-4458-897B-188EFDBC622A}"/>
    <dgm:cxn modelId="{15A660D4-DB87-4B34-9674-78668298FE2F}" type="presOf" srcId="{C3C62B70-B150-485B-B02E-DDB14B9AB3C4}" destId="{313AE593-0D8C-4A89-9DA2-73C552EFA052}" srcOrd="0" destOrd="0" presId="urn:microsoft.com/office/officeart/2005/8/layout/chevron2"/>
    <dgm:cxn modelId="{B49105E4-D6FF-4345-8B96-A1AC824790C8}" type="presOf" srcId="{10697D44-A998-44C6-89F5-C13FAAD7DC82}" destId="{ED2BBE2D-CF61-43F4-B317-CB5735E36E12}" srcOrd="0" destOrd="0" presId="urn:microsoft.com/office/officeart/2005/8/layout/chevron2"/>
    <dgm:cxn modelId="{11A205F0-2219-4735-B071-549AB62D9AA5}" srcId="{EDC43C0E-43F4-44F5-AF5C-B20F57742EC8}" destId="{9CC0E73D-984E-4BCE-98CA-D87866B760C8}" srcOrd="4" destOrd="0" parTransId="{8A64180A-2BDC-4CD5-97BC-404A1A62E0DA}" sibTransId="{7BB7F665-537F-43E6-9334-08F94BEB5D75}"/>
    <dgm:cxn modelId="{645E404F-B688-456B-BEAD-B9A5EF56EFC1}" srcId="{EDC43C0E-43F4-44F5-AF5C-B20F57742EC8}" destId="{C3C62B70-B150-485B-B02E-DDB14B9AB3C4}" srcOrd="0" destOrd="0" parTransId="{315CF57A-5484-4843-91EC-BA196B05CFE1}" sibTransId="{949AEE45-BCA1-4DCE-8D5C-59EE7F6674AB}"/>
    <dgm:cxn modelId="{90D131CC-46D5-4558-BF70-E241F815E9EF}" srcId="{EE6EF9A2-D284-475F-B5B6-D4160D993FA0}" destId="{AD8AC629-05EE-479F-BA4E-F49AF52E004D}" srcOrd="0" destOrd="0" parTransId="{2EF4CC46-DF51-4DB0-96B8-3A39AC55BA49}" sibTransId="{24B73F56-136A-41E4-9BDF-C51CA2B284B2}"/>
    <dgm:cxn modelId="{6923A5B0-E34F-46A4-A9C0-68BF8387B9BD}" type="presOf" srcId="{EDC43C0E-43F4-44F5-AF5C-B20F57742EC8}" destId="{AA58A3BA-9706-4687-8CB0-EA7E52D65B33}" srcOrd="0" destOrd="0" presId="urn:microsoft.com/office/officeart/2005/8/layout/chevron2"/>
    <dgm:cxn modelId="{6B555F1B-E444-46F7-9722-25CF4F2F5537}" srcId="{EDC43C0E-43F4-44F5-AF5C-B20F57742EC8}" destId="{E086C238-4F41-45A6-A332-59AE845B852C}" srcOrd="2" destOrd="0" parTransId="{E622C868-A6EF-4775-B437-17D1B196BAAB}" sibTransId="{1869549B-B000-4B61-B4FB-43FD68897E7F}"/>
    <dgm:cxn modelId="{29801598-31DA-4317-84CD-A6879EC323C6}" type="presParOf" srcId="{AA58A3BA-9706-4687-8CB0-EA7E52D65B33}" destId="{7F71ED7A-2330-4F9A-8811-69C473BBCD28}" srcOrd="0" destOrd="0" presId="urn:microsoft.com/office/officeart/2005/8/layout/chevron2"/>
    <dgm:cxn modelId="{BDB70614-B823-4C39-90D5-30A12572A2EB}" type="presParOf" srcId="{7F71ED7A-2330-4F9A-8811-69C473BBCD28}" destId="{313AE593-0D8C-4A89-9DA2-73C552EFA052}" srcOrd="0" destOrd="0" presId="urn:microsoft.com/office/officeart/2005/8/layout/chevron2"/>
    <dgm:cxn modelId="{BA25BD73-5D37-4A29-B8CE-CE21C756F800}" type="presParOf" srcId="{7F71ED7A-2330-4F9A-8811-69C473BBCD28}" destId="{9C1A6C84-8EE9-41B3-ABE8-DAC3E0BD3F8C}" srcOrd="1" destOrd="0" presId="urn:microsoft.com/office/officeart/2005/8/layout/chevron2"/>
    <dgm:cxn modelId="{341FAC9E-848F-4448-ADFB-3B7487A27818}" type="presParOf" srcId="{AA58A3BA-9706-4687-8CB0-EA7E52D65B33}" destId="{93FA10D3-F5DD-4E04-8997-F2CD92374802}" srcOrd="1" destOrd="0" presId="urn:microsoft.com/office/officeart/2005/8/layout/chevron2"/>
    <dgm:cxn modelId="{3B699B5C-C7E1-447D-A78B-157BF788B144}" type="presParOf" srcId="{AA58A3BA-9706-4687-8CB0-EA7E52D65B33}" destId="{E808100C-CB12-4C12-BBDC-C325F095920E}" srcOrd="2" destOrd="0" presId="urn:microsoft.com/office/officeart/2005/8/layout/chevron2"/>
    <dgm:cxn modelId="{03F008C6-7498-4A21-B620-B54A76611134}" type="presParOf" srcId="{E808100C-CB12-4C12-BBDC-C325F095920E}" destId="{16EB87D1-7107-4FAB-9C4F-054887FE8773}" srcOrd="0" destOrd="0" presId="urn:microsoft.com/office/officeart/2005/8/layout/chevron2"/>
    <dgm:cxn modelId="{74B11977-5558-44D9-99B2-26701B76ADD0}" type="presParOf" srcId="{E808100C-CB12-4C12-BBDC-C325F095920E}" destId="{52519CB0-D228-411E-8AEE-1FE22D9DC012}" srcOrd="1" destOrd="0" presId="urn:microsoft.com/office/officeart/2005/8/layout/chevron2"/>
    <dgm:cxn modelId="{30385655-08F7-412E-B25D-69A321D813D4}" type="presParOf" srcId="{AA58A3BA-9706-4687-8CB0-EA7E52D65B33}" destId="{152B6905-E7C4-4005-AAAB-B9DE3F9AF393}" srcOrd="3" destOrd="0" presId="urn:microsoft.com/office/officeart/2005/8/layout/chevron2"/>
    <dgm:cxn modelId="{F7F9F70C-0AC8-4B06-803D-05D160D5B690}" type="presParOf" srcId="{AA58A3BA-9706-4687-8CB0-EA7E52D65B33}" destId="{339FCBC6-E8FA-4FD4-96CF-E688F81D60D9}" srcOrd="4" destOrd="0" presId="urn:microsoft.com/office/officeart/2005/8/layout/chevron2"/>
    <dgm:cxn modelId="{386413BF-AAE6-4E44-8D97-287C94494016}" type="presParOf" srcId="{339FCBC6-E8FA-4FD4-96CF-E688F81D60D9}" destId="{D7D853B4-A0A5-49BC-9D66-AAE9B8AE9493}" srcOrd="0" destOrd="0" presId="urn:microsoft.com/office/officeart/2005/8/layout/chevron2"/>
    <dgm:cxn modelId="{2521136D-860D-4AB5-8366-3AB14E077223}" type="presParOf" srcId="{339FCBC6-E8FA-4FD4-96CF-E688F81D60D9}" destId="{ED2BBE2D-CF61-43F4-B317-CB5735E36E12}" srcOrd="1" destOrd="0" presId="urn:microsoft.com/office/officeart/2005/8/layout/chevron2"/>
    <dgm:cxn modelId="{F4D5CA22-5605-4BEB-8877-22E307767A8B}" type="presParOf" srcId="{AA58A3BA-9706-4687-8CB0-EA7E52D65B33}" destId="{9ED1D224-A2A7-4174-90C6-1E1EA2F488F7}" srcOrd="5" destOrd="0" presId="urn:microsoft.com/office/officeart/2005/8/layout/chevron2"/>
    <dgm:cxn modelId="{8363F6DE-5BD8-4D03-B5BB-129A6DC51EFB}" type="presParOf" srcId="{AA58A3BA-9706-4687-8CB0-EA7E52D65B33}" destId="{38E84DC6-1D90-4DC1-B051-C1F4BA44DBCD}" srcOrd="6" destOrd="0" presId="urn:microsoft.com/office/officeart/2005/8/layout/chevron2"/>
    <dgm:cxn modelId="{C91C20A2-C847-4E9D-B1FF-5C73C58D80CC}" type="presParOf" srcId="{38E84DC6-1D90-4DC1-B051-C1F4BA44DBCD}" destId="{2C7156E5-44AF-48EA-8881-2D4812B0BDF5}" srcOrd="0" destOrd="0" presId="urn:microsoft.com/office/officeart/2005/8/layout/chevron2"/>
    <dgm:cxn modelId="{93A68DBD-4A23-4C7F-86DD-3388F304A7CF}" type="presParOf" srcId="{38E84DC6-1D90-4DC1-B051-C1F4BA44DBCD}" destId="{16091A52-AE3C-4AD1-A78E-F3BDC1237206}" srcOrd="1" destOrd="0" presId="urn:microsoft.com/office/officeart/2005/8/layout/chevron2"/>
    <dgm:cxn modelId="{9B252786-B788-4C91-8392-9065E3598C19}" type="presParOf" srcId="{AA58A3BA-9706-4687-8CB0-EA7E52D65B33}" destId="{4C59DFCA-3BD9-4AB0-88FD-658C0BEF4999}" srcOrd="7" destOrd="0" presId="urn:microsoft.com/office/officeart/2005/8/layout/chevron2"/>
    <dgm:cxn modelId="{6F5295C4-2029-40E4-887C-3FBA96FB7130}" type="presParOf" srcId="{AA58A3BA-9706-4687-8CB0-EA7E52D65B33}" destId="{D2BCDF1C-B970-4785-AF48-FD0007328E8C}" srcOrd="8" destOrd="0" presId="urn:microsoft.com/office/officeart/2005/8/layout/chevron2"/>
    <dgm:cxn modelId="{F59D9B72-9321-4AF8-B13D-EFC8150E8F4F}" type="presParOf" srcId="{D2BCDF1C-B970-4785-AF48-FD0007328E8C}" destId="{87127F3C-FDE8-4DBA-8E4C-339DE8BBAF2B}" srcOrd="0" destOrd="0" presId="urn:microsoft.com/office/officeart/2005/8/layout/chevron2"/>
    <dgm:cxn modelId="{FBFEDAE0-5257-4E95-8B22-A719B49ACA03}" type="presParOf" srcId="{D2BCDF1C-B970-4785-AF48-FD0007328E8C}" destId="{6320276E-9C3D-4C83-8D5C-0CC8067E797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AEBFA9-7F6E-4894-A462-BA83F3A40E2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116C39-BEBA-42D4-94A8-E265F4248DB0}">
      <dgm:prSet phldrT="[Текст]" custT="1"/>
      <dgm:spPr/>
      <dgm:t>
        <a:bodyPr/>
        <a:lstStyle/>
        <a:p>
          <a:r>
            <a:rPr lang="ru-RU" sz="2000" dirty="0" smtClean="0"/>
            <a:t>Бюджет</a:t>
          </a:r>
        </a:p>
        <a:p>
          <a:r>
            <a:rPr lang="ru-RU" sz="1100" dirty="0" smtClean="0"/>
            <a:t>(форма образования и расходования денежных средств, предназначенных для финансового обеспечения задач и функций местного самоуправления)</a:t>
          </a:r>
          <a:endParaRPr lang="ru-RU" sz="1100" dirty="0"/>
        </a:p>
      </dgm:t>
    </dgm:pt>
    <dgm:pt modelId="{08808382-6159-4ECE-BF2E-45D8FF4DD24F}" type="parTrans" cxnId="{8BC1AFBD-50C8-4CA2-8599-C86B3AFA117C}">
      <dgm:prSet/>
      <dgm:spPr/>
      <dgm:t>
        <a:bodyPr/>
        <a:lstStyle/>
        <a:p>
          <a:endParaRPr lang="ru-RU"/>
        </a:p>
      </dgm:t>
    </dgm:pt>
    <dgm:pt modelId="{E8541881-431E-4968-8D11-B800F8704C81}" type="sibTrans" cxnId="{8BC1AFBD-50C8-4CA2-8599-C86B3AFA117C}">
      <dgm:prSet/>
      <dgm:spPr/>
      <dgm:t>
        <a:bodyPr/>
        <a:lstStyle/>
        <a:p>
          <a:endParaRPr lang="ru-RU"/>
        </a:p>
      </dgm:t>
    </dgm:pt>
    <dgm:pt modelId="{60A1D272-B215-4FB0-8E1D-62B995D04A6E}">
      <dgm:prSet phldrT="[Текст]" custT="1"/>
      <dgm:spPr/>
      <dgm:t>
        <a:bodyPr/>
        <a:lstStyle/>
        <a:p>
          <a:r>
            <a:rPr lang="ru-RU" sz="2000" dirty="0" smtClean="0"/>
            <a:t>Доходы</a:t>
          </a:r>
        </a:p>
        <a:p>
          <a:r>
            <a:rPr lang="ru-RU" sz="1400" dirty="0" smtClean="0"/>
            <a:t>(поступающие в бюджет денежные средства, за исключением средств, являющихся источниками финансирования дефицита бюджета)</a:t>
          </a:r>
          <a:endParaRPr lang="ru-RU" sz="1400" dirty="0"/>
        </a:p>
      </dgm:t>
    </dgm:pt>
    <dgm:pt modelId="{319BBB24-BFBA-4488-B515-B6CBC2170407}" type="parTrans" cxnId="{D0FC1B42-AF2E-446B-8856-EDDB3EE624FD}">
      <dgm:prSet/>
      <dgm:spPr/>
      <dgm:t>
        <a:bodyPr/>
        <a:lstStyle/>
        <a:p>
          <a:endParaRPr lang="ru-RU"/>
        </a:p>
      </dgm:t>
    </dgm:pt>
    <dgm:pt modelId="{D54C352E-5241-44B8-8B96-1D57492B9925}" type="sibTrans" cxnId="{D0FC1B42-AF2E-446B-8856-EDDB3EE624FD}">
      <dgm:prSet/>
      <dgm:spPr/>
      <dgm:t>
        <a:bodyPr/>
        <a:lstStyle/>
        <a:p>
          <a:endParaRPr lang="ru-RU"/>
        </a:p>
      </dgm:t>
    </dgm:pt>
    <dgm:pt modelId="{1A9E8903-AA35-40D2-BE26-8DAAF8671287}">
      <dgm:prSet phldrT="[Текст]" custT="1"/>
      <dgm:spPr/>
      <dgm:t>
        <a:bodyPr/>
        <a:lstStyle/>
        <a:p>
          <a:r>
            <a:rPr lang="ru-RU" sz="2000" dirty="0" smtClean="0"/>
            <a:t>Профицит</a:t>
          </a:r>
        </a:p>
        <a:p>
          <a:r>
            <a:rPr lang="ru-RU" sz="1400" dirty="0" smtClean="0"/>
            <a:t>Принимается решение как использовать избыточные доходы (например: накапливать резервы, остатки, погашать долг)</a:t>
          </a:r>
          <a:endParaRPr lang="ru-RU" sz="1400" dirty="0"/>
        </a:p>
      </dgm:t>
    </dgm:pt>
    <dgm:pt modelId="{13D798CF-4751-451E-A961-AB14B021B65B}" type="parTrans" cxnId="{E6C1D9A5-6002-4C47-9113-F72D952BD176}">
      <dgm:prSet/>
      <dgm:spPr/>
      <dgm:t>
        <a:bodyPr/>
        <a:lstStyle/>
        <a:p>
          <a:endParaRPr lang="ru-RU"/>
        </a:p>
      </dgm:t>
    </dgm:pt>
    <dgm:pt modelId="{224E1D93-1763-408C-A6F7-7075A5BBC238}" type="sibTrans" cxnId="{E6C1D9A5-6002-4C47-9113-F72D952BD176}">
      <dgm:prSet/>
      <dgm:spPr/>
      <dgm:t>
        <a:bodyPr/>
        <a:lstStyle/>
        <a:p>
          <a:endParaRPr lang="ru-RU"/>
        </a:p>
      </dgm:t>
    </dgm:pt>
    <dgm:pt modelId="{21BB4899-695E-40F5-880E-681AFA3E9182}">
      <dgm:prSet phldrT="[Текст]" custT="1"/>
      <dgm:spPr/>
      <dgm:t>
        <a:bodyPr/>
        <a:lstStyle/>
        <a:p>
          <a:r>
            <a:rPr lang="ru-RU" sz="2000" dirty="0" smtClean="0"/>
            <a:t>Расходы</a:t>
          </a:r>
        </a:p>
        <a:p>
          <a:r>
            <a:rPr lang="ru-RU" sz="1400" dirty="0" smtClean="0"/>
            <a:t>(выплачиваемые из бюджета денежные средства, за исключением средств, являющихся источниками финансирования дефицита бюджета)</a:t>
          </a:r>
          <a:endParaRPr lang="ru-RU" sz="1400" dirty="0"/>
        </a:p>
      </dgm:t>
    </dgm:pt>
    <dgm:pt modelId="{38C3DA87-4D71-4B23-8C77-5A16FFF8B4B8}" type="parTrans" cxnId="{2EE5C282-4670-4BBB-97ED-660E97BBE298}">
      <dgm:prSet/>
      <dgm:spPr/>
      <dgm:t>
        <a:bodyPr/>
        <a:lstStyle/>
        <a:p>
          <a:endParaRPr lang="ru-RU"/>
        </a:p>
      </dgm:t>
    </dgm:pt>
    <dgm:pt modelId="{88C063B3-125E-4B5B-9A83-D83B75C09FB6}" type="sibTrans" cxnId="{2EE5C282-4670-4BBB-97ED-660E97BBE298}">
      <dgm:prSet/>
      <dgm:spPr/>
      <dgm:t>
        <a:bodyPr/>
        <a:lstStyle/>
        <a:p>
          <a:endParaRPr lang="ru-RU"/>
        </a:p>
      </dgm:t>
    </dgm:pt>
    <dgm:pt modelId="{190C65A3-2592-4EF1-858F-8F703CB6D7F6}">
      <dgm:prSet phldrT="[Текст]" custT="1"/>
      <dgm:spPr/>
      <dgm:t>
        <a:bodyPr/>
        <a:lstStyle/>
        <a:p>
          <a:r>
            <a:rPr lang="ru-RU" sz="2000" dirty="0" smtClean="0"/>
            <a:t>Дефицит </a:t>
          </a:r>
        </a:p>
        <a:p>
          <a:r>
            <a:rPr lang="ru-RU" sz="1400" dirty="0" smtClean="0"/>
            <a:t>Принимается решение как покрывать дефицит (например: использовать имеющиеся накопления, остатки, взять в долг)</a:t>
          </a:r>
          <a:endParaRPr lang="ru-RU" sz="1400" dirty="0"/>
        </a:p>
      </dgm:t>
    </dgm:pt>
    <dgm:pt modelId="{8C3CF093-3E57-4D83-9500-0FDB3446E68C}" type="parTrans" cxnId="{D9751060-DFF1-4912-92B1-F98E5070E993}">
      <dgm:prSet/>
      <dgm:spPr/>
      <dgm:t>
        <a:bodyPr/>
        <a:lstStyle/>
        <a:p>
          <a:endParaRPr lang="ru-RU"/>
        </a:p>
      </dgm:t>
    </dgm:pt>
    <dgm:pt modelId="{51C720E4-0520-479C-A98B-95666470B36E}" type="sibTrans" cxnId="{D9751060-DFF1-4912-92B1-F98E5070E993}">
      <dgm:prSet/>
      <dgm:spPr/>
      <dgm:t>
        <a:bodyPr/>
        <a:lstStyle/>
        <a:p>
          <a:endParaRPr lang="ru-RU"/>
        </a:p>
      </dgm:t>
    </dgm:pt>
    <dgm:pt modelId="{F7815512-A60E-44C2-A5D6-2B37F854DD47}" type="pres">
      <dgm:prSet presAssocID="{88AEBFA9-7F6E-4894-A462-BA83F3A40E2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299127F-D5AD-416E-AE6F-34DF489EF5C5}" type="pres">
      <dgm:prSet presAssocID="{FA116C39-BEBA-42D4-94A8-E265F4248DB0}" presName="hierRoot1" presStyleCnt="0"/>
      <dgm:spPr/>
    </dgm:pt>
    <dgm:pt modelId="{D6B7AA26-4583-4923-92C6-1DCAC54AA0C0}" type="pres">
      <dgm:prSet presAssocID="{FA116C39-BEBA-42D4-94A8-E265F4248DB0}" presName="composite" presStyleCnt="0"/>
      <dgm:spPr/>
    </dgm:pt>
    <dgm:pt modelId="{A2EAA98A-7C5B-46A7-8E22-84A913997E48}" type="pres">
      <dgm:prSet presAssocID="{FA116C39-BEBA-42D4-94A8-E265F4248DB0}" presName="background" presStyleLbl="node0" presStyleIdx="0" presStyleCnt="1"/>
      <dgm:spPr/>
    </dgm:pt>
    <dgm:pt modelId="{E13313D3-6647-4AE0-8E23-76249A730021}" type="pres">
      <dgm:prSet presAssocID="{FA116C39-BEBA-42D4-94A8-E265F4248DB0}" presName="text" presStyleLbl="fgAcc0" presStyleIdx="0" presStyleCnt="1" custScaleX="216230" custScaleY="1253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8FCD83-3F37-4E07-805F-1CB617FC44A0}" type="pres">
      <dgm:prSet presAssocID="{FA116C39-BEBA-42D4-94A8-E265F4248DB0}" presName="hierChild2" presStyleCnt="0"/>
      <dgm:spPr/>
    </dgm:pt>
    <dgm:pt modelId="{232F90E5-C276-45FD-B2B4-45AF223A1863}" type="pres">
      <dgm:prSet presAssocID="{319BBB24-BFBA-4488-B515-B6CBC217040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429F2DC-E094-4227-91BE-1A2FEBE7A280}" type="pres">
      <dgm:prSet presAssocID="{60A1D272-B215-4FB0-8E1D-62B995D04A6E}" presName="hierRoot2" presStyleCnt="0"/>
      <dgm:spPr/>
    </dgm:pt>
    <dgm:pt modelId="{0D063ACB-C344-4709-AE3A-A8501F9B02A9}" type="pres">
      <dgm:prSet presAssocID="{60A1D272-B215-4FB0-8E1D-62B995D04A6E}" presName="composite2" presStyleCnt="0"/>
      <dgm:spPr/>
    </dgm:pt>
    <dgm:pt modelId="{4144F762-EC81-403E-88AA-F64F5CEA3F2D}" type="pres">
      <dgm:prSet presAssocID="{60A1D272-B215-4FB0-8E1D-62B995D04A6E}" presName="background2" presStyleLbl="node2" presStyleIdx="0" presStyleCnt="2"/>
      <dgm:spPr/>
    </dgm:pt>
    <dgm:pt modelId="{021581C2-E5A2-497D-879B-4A20A2BE44A7}" type="pres">
      <dgm:prSet presAssocID="{60A1D272-B215-4FB0-8E1D-62B995D04A6E}" presName="text2" presStyleLbl="fgAcc2" presStyleIdx="0" presStyleCnt="2" custScaleX="214927" custScaleY="1273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D71C8B-8584-4177-A5F2-A45158F7B373}" type="pres">
      <dgm:prSet presAssocID="{60A1D272-B215-4FB0-8E1D-62B995D04A6E}" presName="hierChild3" presStyleCnt="0"/>
      <dgm:spPr/>
    </dgm:pt>
    <dgm:pt modelId="{E226DED4-36F1-4DE3-B868-505251F08E38}" type="pres">
      <dgm:prSet presAssocID="{13D798CF-4751-451E-A961-AB14B021B65B}" presName="Name17" presStyleLbl="parChTrans1D3" presStyleIdx="0" presStyleCnt="2"/>
      <dgm:spPr/>
      <dgm:t>
        <a:bodyPr/>
        <a:lstStyle/>
        <a:p>
          <a:endParaRPr lang="ru-RU"/>
        </a:p>
      </dgm:t>
    </dgm:pt>
    <dgm:pt modelId="{8F70CDBF-54E3-4253-8C6B-87DCE08C557E}" type="pres">
      <dgm:prSet presAssocID="{1A9E8903-AA35-40D2-BE26-8DAAF8671287}" presName="hierRoot3" presStyleCnt="0"/>
      <dgm:spPr/>
    </dgm:pt>
    <dgm:pt modelId="{74C19512-114A-49B9-92DA-3CFBBEEE11C2}" type="pres">
      <dgm:prSet presAssocID="{1A9E8903-AA35-40D2-BE26-8DAAF8671287}" presName="composite3" presStyleCnt="0"/>
      <dgm:spPr/>
    </dgm:pt>
    <dgm:pt modelId="{19AFC807-9A62-424E-8D04-B5179AD1B443}" type="pres">
      <dgm:prSet presAssocID="{1A9E8903-AA35-40D2-BE26-8DAAF8671287}" presName="background3" presStyleLbl="node3" presStyleIdx="0" presStyleCnt="2"/>
      <dgm:spPr/>
    </dgm:pt>
    <dgm:pt modelId="{CF4C4727-9075-47BF-B0A1-082B6BF1ABA4}" type="pres">
      <dgm:prSet presAssocID="{1A9E8903-AA35-40D2-BE26-8DAAF8671287}" presName="text3" presStyleLbl="fgAcc3" presStyleIdx="0" presStyleCnt="2" custScaleX="238959" custScaleY="138775" custLinFactNeighborX="-7599" custLinFactNeighborY="-199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93347B-C6CA-4CD4-A9A9-8682940807B6}" type="pres">
      <dgm:prSet presAssocID="{1A9E8903-AA35-40D2-BE26-8DAAF8671287}" presName="hierChild4" presStyleCnt="0"/>
      <dgm:spPr/>
    </dgm:pt>
    <dgm:pt modelId="{0F0ABF69-1EEF-44EC-B79E-F636874368C6}" type="pres">
      <dgm:prSet presAssocID="{38C3DA87-4D71-4B23-8C77-5A16FFF8B4B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580349D-4F94-4242-B79E-A2D07E084B40}" type="pres">
      <dgm:prSet presAssocID="{21BB4899-695E-40F5-880E-681AFA3E9182}" presName="hierRoot2" presStyleCnt="0"/>
      <dgm:spPr/>
    </dgm:pt>
    <dgm:pt modelId="{5BC9AAB2-3FCC-4539-B5FA-58B75F19D481}" type="pres">
      <dgm:prSet presAssocID="{21BB4899-695E-40F5-880E-681AFA3E9182}" presName="composite2" presStyleCnt="0"/>
      <dgm:spPr/>
    </dgm:pt>
    <dgm:pt modelId="{32E13117-E187-443B-81A4-E5BB96320708}" type="pres">
      <dgm:prSet presAssocID="{21BB4899-695E-40F5-880E-681AFA3E9182}" presName="background2" presStyleLbl="node2" presStyleIdx="1" presStyleCnt="2"/>
      <dgm:spPr/>
    </dgm:pt>
    <dgm:pt modelId="{3A951146-1AE9-4D32-9DCA-34E90129B11D}" type="pres">
      <dgm:prSet presAssocID="{21BB4899-695E-40F5-880E-681AFA3E9182}" presName="text2" presStyleLbl="fgAcc2" presStyleIdx="1" presStyleCnt="2" custScaleX="232472" custScaleY="1200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76A76F-7548-4EF4-86C7-D4530FB4EFB4}" type="pres">
      <dgm:prSet presAssocID="{21BB4899-695E-40F5-880E-681AFA3E9182}" presName="hierChild3" presStyleCnt="0"/>
      <dgm:spPr/>
    </dgm:pt>
    <dgm:pt modelId="{2847E694-8C38-4773-8639-CA291EF3E9B6}" type="pres">
      <dgm:prSet presAssocID="{8C3CF093-3E57-4D83-9500-0FDB3446E68C}" presName="Name17" presStyleLbl="parChTrans1D3" presStyleIdx="1" presStyleCnt="2"/>
      <dgm:spPr/>
      <dgm:t>
        <a:bodyPr/>
        <a:lstStyle/>
        <a:p>
          <a:endParaRPr lang="ru-RU"/>
        </a:p>
      </dgm:t>
    </dgm:pt>
    <dgm:pt modelId="{7FA51C6F-4B41-4BFC-8087-3526641E75C1}" type="pres">
      <dgm:prSet presAssocID="{190C65A3-2592-4EF1-858F-8F703CB6D7F6}" presName="hierRoot3" presStyleCnt="0"/>
      <dgm:spPr/>
    </dgm:pt>
    <dgm:pt modelId="{C5572044-E3B9-4187-9B7F-320147100C46}" type="pres">
      <dgm:prSet presAssocID="{190C65A3-2592-4EF1-858F-8F703CB6D7F6}" presName="composite3" presStyleCnt="0"/>
      <dgm:spPr/>
    </dgm:pt>
    <dgm:pt modelId="{AA9B1029-D08A-463C-92AA-2B30F1519421}" type="pres">
      <dgm:prSet presAssocID="{190C65A3-2592-4EF1-858F-8F703CB6D7F6}" presName="background3" presStyleLbl="node3" presStyleIdx="1" presStyleCnt="2"/>
      <dgm:spPr/>
    </dgm:pt>
    <dgm:pt modelId="{E8D50DF0-2ABA-4CC4-85F4-90C8D0457AD1}" type="pres">
      <dgm:prSet presAssocID="{190C65A3-2592-4EF1-858F-8F703CB6D7F6}" presName="text3" presStyleLbl="fgAcc3" presStyleIdx="1" presStyleCnt="2" custScaleX="229320" custScaleY="144308" custLinFactNeighborX="12834" custLinFactNeighborY="-102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759BF6-4268-4BE0-A52B-C36A76BAEAC5}" type="pres">
      <dgm:prSet presAssocID="{190C65A3-2592-4EF1-858F-8F703CB6D7F6}" presName="hierChild4" presStyleCnt="0"/>
      <dgm:spPr/>
    </dgm:pt>
  </dgm:ptLst>
  <dgm:cxnLst>
    <dgm:cxn modelId="{D0FC1B42-AF2E-446B-8856-EDDB3EE624FD}" srcId="{FA116C39-BEBA-42D4-94A8-E265F4248DB0}" destId="{60A1D272-B215-4FB0-8E1D-62B995D04A6E}" srcOrd="0" destOrd="0" parTransId="{319BBB24-BFBA-4488-B515-B6CBC2170407}" sibTransId="{D54C352E-5241-44B8-8B96-1D57492B9925}"/>
    <dgm:cxn modelId="{97DC404E-2B29-4330-B924-FAF19E78F614}" type="presOf" srcId="{13D798CF-4751-451E-A961-AB14B021B65B}" destId="{E226DED4-36F1-4DE3-B868-505251F08E38}" srcOrd="0" destOrd="0" presId="urn:microsoft.com/office/officeart/2005/8/layout/hierarchy1"/>
    <dgm:cxn modelId="{571F5F3B-C841-46AB-94D9-24741BBA1C4A}" type="presOf" srcId="{190C65A3-2592-4EF1-858F-8F703CB6D7F6}" destId="{E8D50DF0-2ABA-4CC4-85F4-90C8D0457AD1}" srcOrd="0" destOrd="0" presId="urn:microsoft.com/office/officeart/2005/8/layout/hierarchy1"/>
    <dgm:cxn modelId="{8BC1AFBD-50C8-4CA2-8599-C86B3AFA117C}" srcId="{88AEBFA9-7F6E-4894-A462-BA83F3A40E26}" destId="{FA116C39-BEBA-42D4-94A8-E265F4248DB0}" srcOrd="0" destOrd="0" parTransId="{08808382-6159-4ECE-BF2E-45D8FF4DD24F}" sibTransId="{E8541881-431E-4968-8D11-B800F8704C81}"/>
    <dgm:cxn modelId="{DBF6B7D5-94CB-4C6E-BEE7-8C9DCFE2D197}" type="presOf" srcId="{60A1D272-B215-4FB0-8E1D-62B995D04A6E}" destId="{021581C2-E5A2-497D-879B-4A20A2BE44A7}" srcOrd="0" destOrd="0" presId="urn:microsoft.com/office/officeart/2005/8/layout/hierarchy1"/>
    <dgm:cxn modelId="{D9751060-DFF1-4912-92B1-F98E5070E993}" srcId="{21BB4899-695E-40F5-880E-681AFA3E9182}" destId="{190C65A3-2592-4EF1-858F-8F703CB6D7F6}" srcOrd="0" destOrd="0" parTransId="{8C3CF093-3E57-4D83-9500-0FDB3446E68C}" sibTransId="{51C720E4-0520-479C-A98B-95666470B36E}"/>
    <dgm:cxn modelId="{20C5E7F8-CA3E-41DB-896A-BFCB9DFE9B95}" type="presOf" srcId="{FA116C39-BEBA-42D4-94A8-E265F4248DB0}" destId="{E13313D3-6647-4AE0-8E23-76249A730021}" srcOrd="0" destOrd="0" presId="urn:microsoft.com/office/officeart/2005/8/layout/hierarchy1"/>
    <dgm:cxn modelId="{E6C1D9A5-6002-4C47-9113-F72D952BD176}" srcId="{60A1D272-B215-4FB0-8E1D-62B995D04A6E}" destId="{1A9E8903-AA35-40D2-BE26-8DAAF8671287}" srcOrd="0" destOrd="0" parTransId="{13D798CF-4751-451E-A961-AB14B021B65B}" sibTransId="{224E1D93-1763-408C-A6F7-7075A5BBC238}"/>
    <dgm:cxn modelId="{4628D70D-8416-4D8F-BC4D-F50A4DF99BE3}" type="presOf" srcId="{8C3CF093-3E57-4D83-9500-0FDB3446E68C}" destId="{2847E694-8C38-4773-8639-CA291EF3E9B6}" srcOrd="0" destOrd="0" presId="urn:microsoft.com/office/officeart/2005/8/layout/hierarchy1"/>
    <dgm:cxn modelId="{3324AD74-43CC-446F-A0AF-44C4D8AF4492}" type="presOf" srcId="{88AEBFA9-7F6E-4894-A462-BA83F3A40E26}" destId="{F7815512-A60E-44C2-A5D6-2B37F854DD47}" srcOrd="0" destOrd="0" presId="urn:microsoft.com/office/officeart/2005/8/layout/hierarchy1"/>
    <dgm:cxn modelId="{B1C06EE4-55CB-4A88-9085-6B6C4EF2E1F2}" type="presOf" srcId="{38C3DA87-4D71-4B23-8C77-5A16FFF8B4B8}" destId="{0F0ABF69-1EEF-44EC-B79E-F636874368C6}" srcOrd="0" destOrd="0" presId="urn:microsoft.com/office/officeart/2005/8/layout/hierarchy1"/>
    <dgm:cxn modelId="{81622BCD-FF07-4EE0-A4FB-7B40290D3B3B}" type="presOf" srcId="{21BB4899-695E-40F5-880E-681AFA3E9182}" destId="{3A951146-1AE9-4D32-9DCA-34E90129B11D}" srcOrd="0" destOrd="0" presId="urn:microsoft.com/office/officeart/2005/8/layout/hierarchy1"/>
    <dgm:cxn modelId="{3DA0259C-0ECE-4462-A0CC-A0931EFEDB3E}" type="presOf" srcId="{319BBB24-BFBA-4488-B515-B6CBC2170407}" destId="{232F90E5-C276-45FD-B2B4-45AF223A1863}" srcOrd="0" destOrd="0" presId="urn:microsoft.com/office/officeart/2005/8/layout/hierarchy1"/>
    <dgm:cxn modelId="{2EE5C282-4670-4BBB-97ED-660E97BBE298}" srcId="{FA116C39-BEBA-42D4-94A8-E265F4248DB0}" destId="{21BB4899-695E-40F5-880E-681AFA3E9182}" srcOrd="1" destOrd="0" parTransId="{38C3DA87-4D71-4B23-8C77-5A16FFF8B4B8}" sibTransId="{88C063B3-125E-4B5B-9A83-D83B75C09FB6}"/>
    <dgm:cxn modelId="{EBDDCDAE-2E81-4D7D-9AE0-C56A82A590D6}" type="presOf" srcId="{1A9E8903-AA35-40D2-BE26-8DAAF8671287}" destId="{CF4C4727-9075-47BF-B0A1-082B6BF1ABA4}" srcOrd="0" destOrd="0" presId="urn:microsoft.com/office/officeart/2005/8/layout/hierarchy1"/>
    <dgm:cxn modelId="{9DA4A716-4622-4E57-B3F5-D6B770A4BBF5}" type="presParOf" srcId="{F7815512-A60E-44C2-A5D6-2B37F854DD47}" destId="{C299127F-D5AD-416E-AE6F-34DF489EF5C5}" srcOrd="0" destOrd="0" presId="urn:microsoft.com/office/officeart/2005/8/layout/hierarchy1"/>
    <dgm:cxn modelId="{3DF1BEBB-52A8-45A8-B54E-FFF1C34669F1}" type="presParOf" srcId="{C299127F-D5AD-416E-AE6F-34DF489EF5C5}" destId="{D6B7AA26-4583-4923-92C6-1DCAC54AA0C0}" srcOrd="0" destOrd="0" presId="urn:microsoft.com/office/officeart/2005/8/layout/hierarchy1"/>
    <dgm:cxn modelId="{1DE12AAC-970E-465D-BC57-EE25FB32A354}" type="presParOf" srcId="{D6B7AA26-4583-4923-92C6-1DCAC54AA0C0}" destId="{A2EAA98A-7C5B-46A7-8E22-84A913997E48}" srcOrd="0" destOrd="0" presId="urn:microsoft.com/office/officeart/2005/8/layout/hierarchy1"/>
    <dgm:cxn modelId="{3E5C77FA-4FF2-4471-AD97-E7519061AEE3}" type="presParOf" srcId="{D6B7AA26-4583-4923-92C6-1DCAC54AA0C0}" destId="{E13313D3-6647-4AE0-8E23-76249A730021}" srcOrd="1" destOrd="0" presId="urn:microsoft.com/office/officeart/2005/8/layout/hierarchy1"/>
    <dgm:cxn modelId="{0B906DF5-1413-49F6-B5AF-0C57B01AB42B}" type="presParOf" srcId="{C299127F-D5AD-416E-AE6F-34DF489EF5C5}" destId="{9E8FCD83-3F37-4E07-805F-1CB617FC44A0}" srcOrd="1" destOrd="0" presId="urn:microsoft.com/office/officeart/2005/8/layout/hierarchy1"/>
    <dgm:cxn modelId="{51E513AD-E44F-4014-BF8A-12C4CBABF6B9}" type="presParOf" srcId="{9E8FCD83-3F37-4E07-805F-1CB617FC44A0}" destId="{232F90E5-C276-45FD-B2B4-45AF223A1863}" srcOrd="0" destOrd="0" presId="urn:microsoft.com/office/officeart/2005/8/layout/hierarchy1"/>
    <dgm:cxn modelId="{12C7F9EB-38DE-40F7-BE34-3FE6984306A6}" type="presParOf" srcId="{9E8FCD83-3F37-4E07-805F-1CB617FC44A0}" destId="{8429F2DC-E094-4227-91BE-1A2FEBE7A280}" srcOrd="1" destOrd="0" presId="urn:microsoft.com/office/officeart/2005/8/layout/hierarchy1"/>
    <dgm:cxn modelId="{2B4937C3-21E4-4F23-935C-CA599CB594E6}" type="presParOf" srcId="{8429F2DC-E094-4227-91BE-1A2FEBE7A280}" destId="{0D063ACB-C344-4709-AE3A-A8501F9B02A9}" srcOrd="0" destOrd="0" presId="urn:microsoft.com/office/officeart/2005/8/layout/hierarchy1"/>
    <dgm:cxn modelId="{06DE61B3-FC25-4BEF-8C05-11F3BAFD9FAF}" type="presParOf" srcId="{0D063ACB-C344-4709-AE3A-A8501F9B02A9}" destId="{4144F762-EC81-403E-88AA-F64F5CEA3F2D}" srcOrd="0" destOrd="0" presId="urn:microsoft.com/office/officeart/2005/8/layout/hierarchy1"/>
    <dgm:cxn modelId="{940AC0BA-A4AE-4AF3-BA74-923CED868CD5}" type="presParOf" srcId="{0D063ACB-C344-4709-AE3A-A8501F9B02A9}" destId="{021581C2-E5A2-497D-879B-4A20A2BE44A7}" srcOrd="1" destOrd="0" presId="urn:microsoft.com/office/officeart/2005/8/layout/hierarchy1"/>
    <dgm:cxn modelId="{A17A3428-7662-43AB-A7A9-3B1C584279AC}" type="presParOf" srcId="{8429F2DC-E094-4227-91BE-1A2FEBE7A280}" destId="{29D71C8B-8584-4177-A5F2-A45158F7B373}" srcOrd="1" destOrd="0" presId="urn:microsoft.com/office/officeart/2005/8/layout/hierarchy1"/>
    <dgm:cxn modelId="{61B0E575-70FA-4A94-97A4-F3C27AD000E9}" type="presParOf" srcId="{29D71C8B-8584-4177-A5F2-A45158F7B373}" destId="{E226DED4-36F1-4DE3-B868-505251F08E38}" srcOrd="0" destOrd="0" presId="urn:microsoft.com/office/officeart/2005/8/layout/hierarchy1"/>
    <dgm:cxn modelId="{64B30CC6-7F49-4841-9755-669621C529D8}" type="presParOf" srcId="{29D71C8B-8584-4177-A5F2-A45158F7B373}" destId="{8F70CDBF-54E3-4253-8C6B-87DCE08C557E}" srcOrd="1" destOrd="0" presId="urn:microsoft.com/office/officeart/2005/8/layout/hierarchy1"/>
    <dgm:cxn modelId="{07D2EFC9-AEC9-480D-807A-0A83890E2CB5}" type="presParOf" srcId="{8F70CDBF-54E3-4253-8C6B-87DCE08C557E}" destId="{74C19512-114A-49B9-92DA-3CFBBEEE11C2}" srcOrd="0" destOrd="0" presId="urn:microsoft.com/office/officeart/2005/8/layout/hierarchy1"/>
    <dgm:cxn modelId="{BAF30145-1845-4580-891C-71C18CD8B6BB}" type="presParOf" srcId="{74C19512-114A-49B9-92DA-3CFBBEEE11C2}" destId="{19AFC807-9A62-424E-8D04-B5179AD1B443}" srcOrd="0" destOrd="0" presId="urn:microsoft.com/office/officeart/2005/8/layout/hierarchy1"/>
    <dgm:cxn modelId="{6C603F1F-96B6-43F7-8141-F648403769AD}" type="presParOf" srcId="{74C19512-114A-49B9-92DA-3CFBBEEE11C2}" destId="{CF4C4727-9075-47BF-B0A1-082B6BF1ABA4}" srcOrd="1" destOrd="0" presId="urn:microsoft.com/office/officeart/2005/8/layout/hierarchy1"/>
    <dgm:cxn modelId="{9D1B8A6C-87BB-42BB-A9CA-713BF3AA1A17}" type="presParOf" srcId="{8F70CDBF-54E3-4253-8C6B-87DCE08C557E}" destId="{F293347B-C6CA-4CD4-A9A9-8682940807B6}" srcOrd="1" destOrd="0" presId="urn:microsoft.com/office/officeart/2005/8/layout/hierarchy1"/>
    <dgm:cxn modelId="{BB65D49E-FC8F-40AF-A5BA-74FA9537F5FC}" type="presParOf" srcId="{9E8FCD83-3F37-4E07-805F-1CB617FC44A0}" destId="{0F0ABF69-1EEF-44EC-B79E-F636874368C6}" srcOrd="2" destOrd="0" presId="urn:microsoft.com/office/officeart/2005/8/layout/hierarchy1"/>
    <dgm:cxn modelId="{2C80395F-20EB-4930-A09D-03B45F29697D}" type="presParOf" srcId="{9E8FCD83-3F37-4E07-805F-1CB617FC44A0}" destId="{D580349D-4F94-4242-B79E-A2D07E084B40}" srcOrd="3" destOrd="0" presId="urn:microsoft.com/office/officeart/2005/8/layout/hierarchy1"/>
    <dgm:cxn modelId="{3C02CAA1-DB1B-4C15-ABC7-68D89ACC2F52}" type="presParOf" srcId="{D580349D-4F94-4242-B79E-A2D07E084B40}" destId="{5BC9AAB2-3FCC-4539-B5FA-58B75F19D481}" srcOrd="0" destOrd="0" presId="urn:microsoft.com/office/officeart/2005/8/layout/hierarchy1"/>
    <dgm:cxn modelId="{53D886AE-738E-451F-B3C2-01C933920794}" type="presParOf" srcId="{5BC9AAB2-3FCC-4539-B5FA-58B75F19D481}" destId="{32E13117-E187-443B-81A4-E5BB96320708}" srcOrd="0" destOrd="0" presId="urn:microsoft.com/office/officeart/2005/8/layout/hierarchy1"/>
    <dgm:cxn modelId="{47CA5731-5A4C-41A1-A7D2-DC7A5D9C487C}" type="presParOf" srcId="{5BC9AAB2-3FCC-4539-B5FA-58B75F19D481}" destId="{3A951146-1AE9-4D32-9DCA-34E90129B11D}" srcOrd="1" destOrd="0" presId="urn:microsoft.com/office/officeart/2005/8/layout/hierarchy1"/>
    <dgm:cxn modelId="{2E38067F-F179-42D2-B61A-3F6333CBC9A6}" type="presParOf" srcId="{D580349D-4F94-4242-B79E-A2D07E084B40}" destId="{D776A76F-7548-4EF4-86C7-D4530FB4EFB4}" srcOrd="1" destOrd="0" presId="urn:microsoft.com/office/officeart/2005/8/layout/hierarchy1"/>
    <dgm:cxn modelId="{7735B295-160D-4B85-AD6C-14619435F2BE}" type="presParOf" srcId="{D776A76F-7548-4EF4-86C7-D4530FB4EFB4}" destId="{2847E694-8C38-4773-8639-CA291EF3E9B6}" srcOrd="0" destOrd="0" presId="urn:microsoft.com/office/officeart/2005/8/layout/hierarchy1"/>
    <dgm:cxn modelId="{215C92F3-F919-49F8-ACE8-BFE9CC67C721}" type="presParOf" srcId="{D776A76F-7548-4EF4-86C7-D4530FB4EFB4}" destId="{7FA51C6F-4B41-4BFC-8087-3526641E75C1}" srcOrd="1" destOrd="0" presId="urn:microsoft.com/office/officeart/2005/8/layout/hierarchy1"/>
    <dgm:cxn modelId="{5016FEC7-4A39-4031-8EBD-EE02F8BB7387}" type="presParOf" srcId="{7FA51C6F-4B41-4BFC-8087-3526641E75C1}" destId="{C5572044-E3B9-4187-9B7F-320147100C46}" srcOrd="0" destOrd="0" presId="urn:microsoft.com/office/officeart/2005/8/layout/hierarchy1"/>
    <dgm:cxn modelId="{5F0DFBE4-1517-43BC-9BC4-5944040B2987}" type="presParOf" srcId="{C5572044-E3B9-4187-9B7F-320147100C46}" destId="{AA9B1029-D08A-463C-92AA-2B30F1519421}" srcOrd="0" destOrd="0" presId="urn:microsoft.com/office/officeart/2005/8/layout/hierarchy1"/>
    <dgm:cxn modelId="{EBA60B9C-9F86-4A22-A79E-02C54C77425A}" type="presParOf" srcId="{C5572044-E3B9-4187-9B7F-320147100C46}" destId="{E8D50DF0-2ABA-4CC4-85F4-90C8D0457AD1}" srcOrd="1" destOrd="0" presId="urn:microsoft.com/office/officeart/2005/8/layout/hierarchy1"/>
    <dgm:cxn modelId="{174B792E-0494-46AE-AF9C-F353EFD31EDE}" type="presParOf" srcId="{7FA51C6F-4B41-4BFC-8087-3526641E75C1}" destId="{B2759BF6-4268-4BE0-A52B-C36A76BAEAC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4FF6F2-BA75-44C0-9D78-61AD6C80EBCD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36E65B-6339-4AD1-BB1F-ABBD3AE3D3D9}">
      <dgm:prSet phldrT="[Текст]"/>
      <dgm:spPr/>
      <dgm:t>
        <a:bodyPr/>
        <a:lstStyle/>
        <a:p>
          <a:r>
            <a:rPr lang="ru-RU" dirty="0" smtClean="0"/>
            <a:t>Налог на доходы физических лиц</a:t>
          </a:r>
          <a:endParaRPr lang="ru-RU" dirty="0"/>
        </a:p>
      </dgm:t>
    </dgm:pt>
    <dgm:pt modelId="{A072C538-7FCF-498A-A0D6-52C73C34CC10}" type="parTrans" cxnId="{47498616-BB4C-49A1-9FF7-A79816134E38}">
      <dgm:prSet/>
      <dgm:spPr/>
      <dgm:t>
        <a:bodyPr/>
        <a:lstStyle/>
        <a:p>
          <a:endParaRPr lang="ru-RU"/>
        </a:p>
      </dgm:t>
    </dgm:pt>
    <dgm:pt modelId="{01B7BD4D-BDA6-4373-BE4B-48F029A1183D}" type="sibTrans" cxnId="{47498616-BB4C-49A1-9FF7-A79816134E38}">
      <dgm:prSet/>
      <dgm:spPr/>
      <dgm:t>
        <a:bodyPr/>
        <a:lstStyle/>
        <a:p>
          <a:endParaRPr lang="ru-RU"/>
        </a:p>
      </dgm:t>
    </dgm:pt>
    <dgm:pt modelId="{84BD2236-3B26-406F-8684-BAC4C4672986}">
      <dgm:prSet phldrT="[Текст]"/>
      <dgm:spPr/>
      <dgm:t>
        <a:bodyPr/>
        <a:lstStyle/>
        <a:p>
          <a:r>
            <a:rPr lang="ru-RU" dirty="0" smtClean="0"/>
            <a:t>Налог на добычу полезных ископаемых</a:t>
          </a:r>
          <a:endParaRPr lang="ru-RU" dirty="0"/>
        </a:p>
      </dgm:t>
    </dgm:pt>
    <dgm:pt modelId="{0D34D12C-C99C-4D9A-BBBE-ED767AF30048}" type="parTrans" cxnId="{A1E69DEC-DC82-4BDE-A16D-09B35CBC942F}">
      <dgm:prSet/>
      <dgm:spPr/>
      <dgm:t>
        <a:bodyPr/>
        <a:lstStyle/>
        <a:p>
          <a:endParaRPr lang="ru-RU"/>
        </a:p>
      </dgm:t>
    </dgm:pt>
    <dgm:pt modelId="{E63401A5-7D1B-4B34-9DDC-667BA47E70CD}" type="sibTrans" cxnId="{A1E69DEC-DC82-4BDE-A16D-09B35CBC942F}">
      <dgm:prSet/>
      <dgm:spPr/>
      <dgm:t>
        <a:bodyPr/>
        <a:lstStyle/>
        <a:p>
          <a:endParaRPr lang="ru-RU"/>
        </a:p>
      </dgm:t>
    </dgm:pt>
    <dgm:pt modelId="{F8404193-D4A8-418A-AD47-60A6779FCDD5}">
      <dgm:prSet phldrT="[Текст]" custT="1"/>
      <dgm:spPr/>
      <dgm:t>
        <a:bodyPr/>
        <a:lstStyle/>
        <a:p>
          <a:r>
            <a:rPr lang="ru-RU" sz="2800" dirty="0" smtClean="0"/>
            <a:t>Неналоговые доходы</a:t>
          </a:r>
          <a:endParaRPr lang="ru-RU" sz="2800" dirty="0"/>
        </a:p>
      </dgm:t>
    </dgm:pt>
    <dgm:pt modelId="{8C080C18-D39E-404D-9BC8-9D041E87190A}" type="parTrans" cxnId="{2B8E00C1-4B22-4EC2-9D1A-D40BB4A47204}">
      <dgm:prSet/>
      <dgm:spPr/>
      <dgm:t>
        <a:bodyPr/>
        <a:lstStyle/>
        <a:p>
          <a:endParaRPr lang="ru-RU"/>
        </a:p>
      </dgm:t>
    </dgm:pt>
    <dgm:pt modelId="{D50C0AE0-089F-4B5B-9953-7CEFECA8B425}" type="sibTrans" cxnId="{2B8E00C1-4B22-4EC2-9D1A-D40BB4A47204}">
      <dgm:prSet/>
      <dgm:spPr/>
      <dgm:t>
        <a:bodyPr/>
        <a:lstStyle/>
        <a:p>
          <a:endParaRPr lang="ru-RU"/>
        </a:p>
      </dgm:t>
    </dgm:pt>
    <dgm:pt modelId="{0C8AD2DD-6BE2-4687-859D-43464E5F1FEB}">
      <dgm:prSet phldrT="[Текст]"/>
      <dgm:spPr/>
      <dgm:t>
        <a:bodyPr/>
        <a:lstStyle/>
        <a:p>
          <a:r>
            <a:rPr lang="ru-RU" dirty="0" smtClean="0"/>
            <a:t>Доходы от продажи материальных и нематериальных активов</a:t>
          </a:r>
          <a:endParaRPr lang="ru-RU" dirty="0"/>
        </a:p>
      </dgm:t>
    </dgm:pt>
    <dgm:pt modelId="{E2D707AF-85F3-4F89-8F26-D22FBF9A4D15}" type="parTrans" cxnId="{9A67698D-5A96-4B70-96EE-4463F7C225E3}">
      <dgm:prSet/>
      <dgm:spPr/>
      <dgm:t>
        <a:bodyPr/>
        <a:lstStyle/>
        <a:p>
          <a:endParaRPr lang="ru-RU"/>
        </a:p>
      </dgm:t>
    </dgm:pt>
    <dgm:pt modelId="{7CE6850A-91B0-49D3-9AFE-BE9B70BA15A5}" type="sibTrans" cxnId="{9A67698D-5A96-4B70-96EE-4463F7C225E3}">
      <dgm:prSet/>
      <dgm:spPr/>
      <dgm:t>
        <a:bodyPr/>
        <a:lstStyle/>
        <a:p>
          <a:endParaRPr lang="ru-RU"/>
        </a:p>
      </dgm:t>
    </dgm:pt>
    <dgm:pt modelId="{891369D2-A64C-49F3-860F-A9E7E5BF497F}">
      <dgm:prSet phldrT="[Текст]"/>
      <dgm:spPr/>
      <dgm:t>
        <a:bodyPr/>
        <a:lstStyle/>
        <a:p>
          <a:r>
            <a:rPr lang="ru-RU" dirty="0" smtClean="0"/>
            <a:t>другие</a:t>
          </a:r>
          <a:endParaRPr lang="ru-RU" dirty="0"/>
        </a:p>
      </dgm:t>
    </dgm:pt>
    <dgm:pt modelId="{FCB09301-5DE3-460F-A9FB-CD7A991C8CE6}" type="parTrans" cxnId="{872633EE-AC60-4E87-B37D-EFAD34B33EEE}">
      <dgm:prSet/>
      <dgm:spPr/>
      <dgm:t>
        <a:bodyPr/>
        <a:lstStyle/>
        <a:p>
          <a:endParaRPr lang="ru-RU"/>
        </a:p>
      </dgm:t>
    </dgm:pt>
    <dgm:pt modelId="{21923A8F-A34B-4308-977A-B13F4270E47E}" type="sibTrans" cxnId="{872633EE-AC60-4E87-B37D-EFAD34B33EEE}">
      <dgm:prSet/>
      <dgm:spPr/>
      <dgm:t>
        <a:bodyPr/>
        <a:lstStyle/>
        <a:p>
          <a:endParaRPr lang="ru-RU"/>
        </a:p>
      </dgm:t>
    </dgm:pt>
    <dgm:pt modelId="{59F882E5-75A4-4A78-B39B-DE13F3828E3E}">
      <dgm:prSet phldrT="[Текст]" custT="1"/>
      <dgm:spPr/>
      <dgm:t>
        <a:bodyPr/>
        <a:lstStyle/>
        <a:p>
          <a:r>
            <a:rPr lang="ru-RU" sz="2800" dirty="0" smtClean="0"/>
            <a:t>Федеральные и областные средства</a:t>
          </a:r>
          <a:endParaRPr lang="ru-RU" sz="2800" dirty="0"/>
        </a:p>
      </dgm:t>
    </dgm:pt>
    <dgm:pt modelId="{B6B59A96-80CE-4130-9FF1-B206D831B28E}" type="parTrans" cxnId="{5A588676-D2CB-4611-815C-9D2FEEB49C69}">
      <dgm:prSet/>
      <dgm:spPr/>
      <dgm:t>
        <a:bodyPr/>
        <a:lstStyle/>
        <a:p>
          <a:endParaRPr lang="ru-RU"/>
        </a:p>
      </dgm:t>
    </dgm:pt>
    <dgm:pt modelId="{441E64C1-372B-4A6E-86A3-EB6026CD3E3E}" type="sibTrans" cxnId="{5A588676-D2CB-4611-815C-9D2FEEB49C69}">
      <dgm:prSet/>
      <dgm:spPr/>
      <dgm:t>
        <a:bodyPr/>
        <a:lstStyle/>
        <a:p>
          <a:endParaRPr lang="ru-RU"/>
        </a:p>
      </dgm:t>
    </dgm:pt>
    <dgm:pt modelId="{5681C830-1D4F-4B8F-8C24-CAA168B48EEA}">
      <dgm:prSet phldrT="[Текст]"/>
      <dgm:spPr/>
      <dgm:t>
        <a:bodyPr/>
        <a:lstStyle/>
        <a:p>
          <a:r>
            <a:rPr lang="ru-RU" dirty="0" smtClean="0"/>
            <a:t>Перечисления из федерального бюджета (программы)</a:t>
          </a:r>
          <a:endParaRPr lang="ru-RU" dirty="0"/>
        </a:p>
      </dgm:t>
    </dgm:pt>
    <dgm:pt modelId="{625EDD1A-F92E-4685-A561-14AFA522E455}" type="parTrans" cxnId="{9C610D3A-0489-44E3-86BA-E918ECF02B1B}">
      <dgm:prSet/>
      <dgm:spPr/>
      <dgm:t>
        <a:bodyPr/>
        <a:lstStyle/>
        <a:p>
          <a:endParaRPr lang="ru-RU"/>
        </a:p>
      </dgm:t>
    </dgm:pt>
    <dgm:pt modelId="{EAAB22EF-F05B-4E49-BDB4-906DBD6703BF}" type="sibTrans" cxnId="{9C610D3A-0489-44E3-86BA-E918ECF02B1B}">
      <dgm:prSet/>
      <dgm:spPr/>
      <dgm:t>
        <a:bodyPr/>
        <a:lstStyle/>
        <a:p>
          <a:endParaRPr lang="ru-RU"/>
        </a:p>
      </dgm:t>
    </dgm:pt>
    <dgm:pt modelId="{F6D2709C-8A98-4051-B56D-2F5DCFC7846D}">
      <dgm:prSet phldrT="[Текст]"/>
      <dgm:spPr/>
      <dgm:t>
        <a:bodyPr/>
        <a:lstStyle/>
        <a:p>
          <a:r>
            <a:rPr lang="ru-RU" dirty="0" smtClean="0"/>
            <a:t>Перечисления из областного бюджета (дотации, субсидии, субвенции)</a:t>
          </a:r>
          <a:endParaRPr lang="ru-RU" dirty="0"/>
        </a:p>
      </dgm:t>
    </dgm:pt>
    <dgm:pt modelId="{4D25D244-8EE5-4DF8-A127-E2472F130DA3}" type="parTrans" cxnId="{751C0971-4466-4B1E-8D60-0BE9D74BEAA8}">
      <dgm:prSet/>
      <dgm:spPr/>
      <dgm:t>
        <a:bodyPr/>
        <a:lstStyle/>
        <a:p>
          <a:endParaRPr lang="ru-RU"/>
        </a:p>
      </dgm:t>
    </dgm:pt>
    <dgm:pt modelId="{F8226269-F619-4425-AEF8-46B4744440E7}" type="sibTrans" cxnId="{751C0971-4466-4B1E-8D60-0BE9D74BEAA8}">
      <dgm:prSet/>
      <dgm:spPr/>
      <dgm:t>
        <a:bodyPr/>
        <a:lstStyle/>
        <a:p>
          <a:endParaRPr lang="ru-RU"/>
        </a:p>
      </dgm:t>
    </dgm:pt>
    <dgm:pt modelId="{21905C19-7414-437D-AFE5-8C74E1FC0645}">
      <dgm:prSet/>
      <dgm:spPr/>
      <dgm:t>
        <a:bodyPr/>
        <a:lstStyle/>
        <a:p>
          <a:r>
            <a:rPr lang="ru-RU" dirty="0" smtClean="0"/>
            <a:t>другие</a:t>
          </a:r>
          <a:endParaRPr lang="ru-RU" dirty="0"/>
        </a:p>
      </dgm:t>
    </dgm:pt>
    <dgm:pt modelId="{0097042B-22F5-47B7-BFD3-406025B6034F}" type="parTrans" cxnId="{70A20AFB-EB12-42FA-A599-634BB70745A2}">
      <dgm:prSet/>
      <dgm:spPr/>
    </dgm:pt>
    <dgm:pt modelId="{CCE48F23-2183-4CFA-8B19-5116231CA7F3}" type="sibTrans" cxnId="{70A20AFB-EB12-42FA-A599-634BB70745A2}">
      <dgm:prSet/>
      <dgm:spPr/>
    </dgm:pt>
    <dgm:pt modelId="{EEEBA742-9CAC-4640-BCAB-D46BC8799D00}">
      <dgm:prSet/>
      <dgm:spPr/>
      <dgm:t>
        <a:bodyPr/>
        <a:lstStyle/>
        <a:p>
          <a:r>
            <a:rPr lang="ru-RU" dirty="0" smtClean="0"/>
            <a:t>Акцизы</a:t>
          </a:r>
          <a:endParaRPr lang="ru-RU" dirty="0"/>
        </a:p>
      </dgm:t>
    </dgm:pt>
    <dgm:pt modelId="{69BF5BDF-7C7C-4B25-8E4E-97D5BADABE21}" type="parTrans" cxnId="{E2528F8D-2BBE-44D0-94BF-ACF246624AD5}">
      <dgm:prSet/>
      <dgm:spPr/>
    </dgm:pt>
    <dgm:pt modelId="{075C3940-24AE-4613-9553-957730E5037F}" type="sibTrans" cxnId="{E2528F8D-2BBE-44D0-94BF-ACF246624AD5}">
      <dgm:prSet/>
      <dgm:spPr/>
    </dgm:pt>
    <dgm:pt modelId="{60352B48-9F28-4E59-B679-83F27A928DC1}">
      <dgm:prSet/>
      <dgm:spPr/>
      <dgm:t>
        <a:bodyPr/>
        <a:lstStyle/>
        <a:p>
          <a:r>
            <a:rPr lang="ru-RU" dirty="0" smtClean="0"/>
            <a:t>Штрафы</a:t>
          </a:r>
          <a:endParaRPr lang="ru-RU" dirty="0"/>
        </a:p>
      </dgm:t>
    </dgm:pt>
    <dgm:pt modelId="{429198E2-4097-461B-8186-DD7C4EA13DD4}" type="parTrans" cxnId="{2B63056E-6C6D-4712-A9A8-F7B8701607B2}">
      <dgm:prSet/>
      <dgm:spPr/>
    </dgm:pt>
    <dgm:pt modelId="{C779AC6C-B8A0-49ED-A2D2-B1F76D722A84}" type="sibTrans" cxnId="{2B63056E-6C6D-4712-A9A8-F7B8701607B2}">
      <dgm:prSet/>
      <dgm:spPr/>
    </dgm:pt>
    <dgm:pt modelId="{F922DC71-AAE1-4F6E-B7E6-E369C3E914F8}">
      <dgm:prSet/>
      <dgm:spPr/>
      <dgm:t>
        <a:bodyPr/>
        <a:lstStyle/>
        <a:p>
          <a:r>
            <a:rPr lang="ru-RU" dirty="0" smtClean="0"/>
            <a:t>Доходы от использования имущества, находящегося в  муниципальной собственности (аренда земли , аренда имущества)</a:t>
          </a:r>
          <a:endParaRPr lang="ru-RU" dirty="0"/>
        </a:p>
      </dgm:t>
    </dgm:pt>
    <dgm:pt modelId="{73572339-3B95-4096-91A7-680433965084}" type="parTrans" cxnId="{B58D1745-E9C4-4FAE-8040-D77F8A3D1A62}">
      <dgm:prSet/>
      <dgm:spPr/>
    </dgm:pt>
    <dgm:pt modelId="{70C32ECA-0AF4-42E0-95B7-6BF3E7C43368}" type="sibTrans" cxnId="{B58D1745-E9C4-4FAE-8040-D77F8A3D1A62}">
      <dgm:prSet/>
      <dgm:spPr/>
    </dgm:pt>
    <dgm:pt modelId="{41423A48-5E56-43CD-AB62-8C5F57FBAB20}">
      <dgm:prSet phldrT="[Текст]" custT="1"/>
      <dgm:spPr/>
      <dgm:t>
        <a:bodyPr/>
        <a:lstStyle/>
        <a:p>
          <a:r>
            <a:rPr lang="ru-RU" sz="2800" dirty="0" smtClean="0"/>
            <a:t>Налоги</a:t>
          </a:r>
          <a:endParaRPr lang="ru-RU" sz="2800" dirty="0"/>
        </a:p>
      </dgm:t>
    </dgm:pt>
    <dgm:pt modelId="{9F53F2DE-FC65-4DA7-9236-E4C3B7B9214B}" type="sibTrans" cxnId="{DE97B8FF-7B5E-44E2-87E2-DCA4A55614B4}">
      <dgm:prSet/>
      <dgm:spPr/>
      <dgm:t>
        <a:bodyPr/>
        <a:lstStyle/>
        <a:p>
          <a:endParaRPr lang="ru-RU"/>
        </a:p>
      </dgm:t>
    </dgm:pt>
    <dgm:pt modelId="{949DB901-5890-4C14-9DF1-06EB17E383C8}" type="parTrans" cxnId="{DE97B8FF-7B5E-44E2-87E2-DCA4A55614B4}">
      <dgm:prSet/>
      <dgm:spPr/>
      <dgm:t>
        <a:bodyPr/>
        <a:lstStyle/>
        <a:p>
          <a:endParaRPr lang="ru-RU"/>
        </a:p>
      </dgm:t>
    </dgm:pt>
    <dgm:pt modelId="{A5526B8F-F698-4EB5-A886-FF3EF8ED0C88}">
      <dgm:prSet/>
      <dgm:spPr/>
      <dgm:t>
        <a:bodyPr/>
        <a:lstStyle/>
        <a:p>
          <a:r>
            <a:rPr lang="ru-RU" dirty="0" smtClean="0"/>
            <a:t>Налог, взимаемый в связи с применением упрощенной системы налогообложения</a:t>
          </a:r>
          <a:endParaRPr lang="ru-RU" dirty="0"/>
        </a:p>
      </dgm:t>
    </dgm:pt>
    <dgm:pt modelId="{46ADDEF0-0861-4D95-BC8F-738D327A5444}" type="parTrans" cxnId="{3121E2EC-F8EC-420E-AE05-725D3DBB3973}">
      <dgm:prSet/>
      <dgm:spPr/>
    </dgm:pt>
    <dgm:pt modelId="{53FBDF04-D82F-4C1C-99F5-657115777F40}" type="sibTrans" cxnId="{3121E2EC-F8EC-420E-AE05-725D3DBB3973}">
      <dgm:prSet/>
      <dgm:spPr/>
    </dgm:pt>
    <dgm:pt modelId="{E10E2F26-6F73-41FB-B297-0E043D5ADFEA}" type="pres">
      <dgm:prSet presAssocID="{D34FF6F2-BA75-44C0-9D78-61AD6C80EBC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69940B-1C04-4D75-9E64-1534A32DB0A0}" type="pres">
      <dgm:prSet presAssocID="{41423A48-5E56-43CD-AB62-8C5F57FBAB20}" presName="compNode" presStyleCnt="0"/>
      <dgm:spPr/>
    </dgm:pt>
    <dgm:pt modelId="{3153AC18-6115-4328-B641-079AAAF7864F}" type="pres">
      <dgm:prSet presAssocID="{41423A48-5E56-43CD-AB62-8C5F57FBAB20}" presName="aNode" presStyleLbl="bgShp" presStyleIdx="0" presStyleCnt="3" custLinFactNeighborX="-2399" custLinFactNeighborY="12"/>
      <dgm:spPr/>
      <dgm:t>
        <a:bodyPr/>
        <a:lstStyle/>
        <a:p>
          <a:endParaRPr lang="ru-RU"/>
        </a:p>
      </dgm:t>
    </dgm:pt>
    <dgm:pt modelId="{D8870504-F7F1-48C6-B2AA-4281591C694D}" type="pres">
      <dgm:prSet presAssocID="{41423A48-5E56-43CD-AB62-8C5F57FBAB20}" presName="textNode" presStyleLbl="bgShp" presStyleIdx="0" presStyleCnt="3"/>
      <dgm:spPr/>
      <dgm:t>
        <a:bodyPr/>
        <a:lstStyle/>
        <a:p>
          <a:endParaRPr lang="ru-RU"/>
        </a:p>
      </dgm:t>
    </dgm:pt>
    <dgm:pt modelId="{C9AF8DB3-5D3D-4C77-A78A-10448F748BBD}" type="pres">
      <dgm:prSet presAssocID="{41423A48-5E56-43CD-AB62-8C5F57FBAB20}" presName="compChildNode" presStyleCnt="0"/>
      <dgm:spPr/>
    </dgm:pt>
    <dgm:pt modelId="{F6D6847D-5433-440C-BA0E-1A5350880102}" type="pres">
      <dgm:prSet presAssocID="{41423A48-5E56-43CD-AB62-8C5F57FBAB20}" presName="theInnerList" presStyleCnt="0"/>
      <dgm:spPr/>
    </dgm:pt>
    <dgm:pt modelId="{F8FAF8F6-1C81-4FB5-81DB-BE56887AF499}" type="pres">
      <dgm:prSet presAssocID="{4536E65B-6339-4AD1-BB1F-ABBD3AE3D3D9}" presName="childNode" presStyleLbl="node1" presStyleIdx="0" presStyleCnt="11" custLinFactY="-22238" custLinFactNeighborX="173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EAFB4-0CFB-4C04-9930-DF0F2B72E117}" type="pres">
      <dgm:prSet presAssocID="{4536E65B-6339-4AD1-BB1F-ABBD3AE3D3D9}" presName="aSpace2" presStyleCnt="0"/>
      <dgm:spPr/>
    </dgm:pt>
    <dgm:pt modelId="{66640FF5-EC5C-450F-9162-25B1B1598998}" type="pres">
      <dgm:prSet presAssocID="{84BD2236-3B26-406F-8684-BAC4C4672986}" presName="childNode" presStyleLbl="node1" presStyleIdx="1" presStyleCnt="11" custScaleY="110405" custLinFactNeighborX="1731" custLinFactNeighborY="-48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1A695-AEE9-44E0-A482-4B9519FFF3C2}" type="pres">
      <dgm:prSet presAssocID="{84BD2236-3B26-406F-8684-BAC4C4672986}" presName="aSpace2" presStyleCnt="0"/>
      <dgm:spPr/>
    </dgm:pt>
    <dgm:pt modelId="{3CD42A70-EB37-4D6D-8DFE-CA32D2752A83}" type="pres">
      <dgm:prSet presAssocID="{A5526B8F-F698-4EB5-A886-FF3EF8ED0C88}" presName="child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62CF3C-224B-4F35-B72E-3CEDC0610E75}" type="pres">
      <dgm:prSet presAssocID="{A5526B8F-F698-4EB5-A886-FF3EF8ED0C88}" presName="aSpace2" presStyleCnt="0"/>
      <dgm:spPr/>
    </dgm:pt>
    <dgm:pt modelId="{B25420D6-7BE3-4143-B5EC-BDA62544EA8A}" type="pres">
      <dgm:prSet presAssocID="{EEEBA742-9CAC-4640-BCAB-D46BC8799D00}" presName="childNode" presStyleLbl="node1" presStyleIdx="3" presStyleCnt="11" custScaleY="122772" custLinFactY="4893" custLinFactNeighborX="173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2D425-4F79-45AD-85BB-E1495CE418BA}" type="pres">
      <dgm:prSet presAssocID="{EEEBA742-9CAC-4640-BCAB-D46BC8799D00}" presName="aSpace2" presStyleCnt="0"/>
      <dgm:spPr/>
    </dgm:pt>
    <dgm:pt modelId="{9D5D127C-AF25-4FA2-908D-AE1EFED734F5}" type="pres">
      <dgm:prSet presAssocID="{21905C19-7414-437D-AFE5-8C74E1FC0645}" presName="childNode" presStyleLbl="node1" presStyleIdx="4" presStyleCnt="11" custLinFactY="4453" custLinFactNeighborX="173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D0FB29-37A1-4268-B4A0-72B2803F9F78}" type="pres">
      <dgm:prSet presAssocID="{41423A48-5E56-43CD-AB62-8C5F57FBAB20}" presName="aSpace" presStyleCnt="0"/>
      <dgm:spPr/>
    </dgm:pt>
    <dgm:pt modelId="{67BA416D-41AA-4C85-9285-4713257BD9BB}" type="pres">
      <dgm:prSet presAssocID="{F8404193-D4A8-418A-AD47-60A6779FCDD5}" presName="compNode" presStyleCnt="0"/>
      <dgm:spPr/>
    </dgm:pt>
    <dgm:pt modelId="{E625F075-4566-481B-B0FF-988DE15A1CCC}" type="pres">
      <dgm:prSet presAssocID="{F8404193-D4A8-418A-AD47-60A6779FCDD5}" presName="aNode" presStyleLbl="bgShp" presStyleIdx="1" presStyleCnt="3"/>
      <dgm:spPr/>
      <dgm:t>
        <a:bodyPr/>
        <a:lstStyle/>
        <a:p>
          <a:endParaRPr lang="ru-RU"/>
        </a:p>
      </dgm:t>
    </dgm:pt>
    <dgm:pt modelId="{A0903254-F027-4FF0-A30B-925AB85A89FE}" type="pres">
      <dgm:prSet presAssocID="{F8404193-D4A8-418A-AD47-60A6779FCDD5}" presName="textNode" presStyleLbl="bgShp" presStyleIdx="1" presStyleCnt="3"/>
      <dgm:spPr/>
      <dgm:t>
        <a:bodyPr/>
        <a:lstStyle/>
        <a:p>
          <a:endParaRPr lang="ru-RU"/>
        </a:p>
      </dgm:t>
    </dgm:pt>
    <dgm:pt modelId="{E6E4CF3D-8A5A-4033-90AD-2582CA41C47B}" type="pres">
      <dgm:prSet presAssocID="{F8404193-D4A8-418A-AD47-60A6779FCDD5}" presName="compChildNode" presStyleCnt="0"/>
      <dgm:spPr/>
    </dgm:pt>
    <dgm:pt modelId="{C73C2045-7EDD-4F6E-8E08-1F5F977F85B6}" type="pres">
      <dgm:prSet presAssocID="{F8404193-D4A8-418A-AD47-60A6779FCDD5}" presName="theInnerList" presStyleCnt="0"/>
      <dgm:spPr/>
    </dgm:pt>
    <dgm:pt modelId="{E17E69A7-FE08-4FB4-A3A6-4513B6843950}" type="pres">
      <dgm:prSet presAssocID="{0C8AD2DD-6BE2-4687-859D-43464E5F1FEB}" presName="child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0FC91-1095-40A4-9FB5-8AFF190141F6}" type="pres">
      <dgm:prSet presAssocID="{0C8AD2DD-6BE2-4687-859D-43464E5F1FEB}" presName="aSpace2" presStyleCnt="0"/>
      <dgm:spPr/>
    </dgm:pt>
    <dgm:pt modelId="{4248B716-2EB1-4EE3-B6D1-63C278557D15}" type="pres">
      <dgm:prSet presAssocID="{F922DC71-AAE1-4F6E-B7E6-E369C3E914F8}" presName="child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36F0F-F90F-4E5B-8B6B-45F269E146D3}" type="pres">
      <dgm:prSet presAssocID="{F922DC71-AAE1-4F6E-B7E6-E369C3E914F8}" presName="aSpace2" presStyleCnt="0"/>
      <dgm:spPr/>
    </dgm:pt>
    <dgm:pt modelId="{19E490CE-82AE-4B22-A6BA-288C83AE9DD9}" type="pres">
      <dgm:prSet presAssocID="{60352B48-9F28-4E59-B679-83F27A928DC1}" presName="child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D1C46-C1C2-4231-BCD3-2A0A8D82C329}" type="pres">
      <dgm:prSet presAssocID="{60352B48-9F28-4E59-B679-83F27A928DC1}" presName="aSpace2" presStyleCnt="0"/>
      <dgm:spPr/>
    </dgm:pt>
    <dgm:pt modelId="{800864B7-A68F-4AEA-B13F-972E8795ABD7}" type="pres">
      <dgm:prSet presAssocID="{891369D2-A64C-49F3-860F-A9E7E5BF497F}" presName="child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3B603-EDC2-4164-94A3-C34A01A2C5A4}" type="pres">
      <dgm:prSet presAssocID="{F8404193-D4A8-418A-AD47-60A6779FCDD5}" presName="aSpace" presStyleCnt="0"/>
      <dgm:spPr/>
    </dgm:pt>
    <dgm:pt modelId="{8E2C3DAF-AFC2-433C-B867-1AE2DE0DBB01}" type="pres">
      <dgm:prSet presAssocID="{59F882E5-75A4-4A78-B39B-DE13F3828E3E}" presName="compNode" presStyleCnt="0"/>
      <dgm:spPr/>
    </dgm:pt>
    <dgm:pt modelId="{ED39DB24-94EC-4B23-B98E-57DFA31053F4}" type="pres">
      <dgm:prSet presAssocID="{59F882E5-75A4-4A78-B39B-DE13F3828E3E}" presName="aNode" presStyleLbl="bgShp" presStyleIdx="2" presStyleCnt="3"/>
      <dgm:spPr/>
      <dgm:t>
        <a:bodyPr/>
        <a:lstStyle/>
        <a:p>
          <a:endParaRPr lang="ru-RU"/>
        </a:p>
      </dgm:t>
    </dgm:pt>
    <dgm:pt modelId="{96784EC8-59FF-4C06-87E0-73642008465A}" type="pres">
      <dgm:prSet presAssocID="{59F882E5-75A4-4A78-B39B-DE13F3828E3E}" presName="textNode" presStyleLbl="bgShp" presStyleIdx="2" presStyleCnt="3"/>
      <dgm:spPr/>
      <dgm:t>
        <a:bodyPr/>
        <a:lstStyle/>
        <a:p>
          <a:endParaRPr lang="ru-RU"/>
        </a:p>
      </dgm:t>
    </dgm:pt>
    <dgm:pt modelId="{14C800D9-B48C-4EEE-A5C4-F1E0A8650599}" type="pres">
      <dgm:prSet presAssocID="{59F882E5-75A4-4A78-B39B-DE13F3828E3E}" presName="compChildNode" presStyleCnt="0"/>
      <dgm:spPr/>
    </dgm:pt>
    <dgm:pt modelId="{AF7908ED-2F1E-4B07-AFE1-021436D37D5F}" type="pres">
      <dgm:prSet presAssocID="{59F882E5-75A4-4A78-B39B-DE13F3828E3E}" presName="theInnerList" presStyleCnt="0"/>
      <dgm:spPr/>
    </dgm:pt>
    <dgm:pt modelId="{63CC1854-630C-4059-970C-120F7359D5A0}" type="pres">
      <dgm:prSet presAssocID="{5681C830-1D4F-4B8F-8C24-CAA168B48EEA}" presName="child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1222C-75A3-4F63-8378-A44202F3AB05}" type="pres">
      <dgm:prSet presAssocID="{5681C830-1D4F-4B8F-8C24-CAA168B48EEA}" presName="aSpace2" presStyleCnt="0"/>
      <dgm:spPr/>
    </dgm:pt>
    <dgm:pt modelId="{C5462E45-206B-4BAD-8A30-B53DBDB959C2}" type="pres">
      <dgm:prSet presAssocID="{F6D2709C-8A98-4051-B56D-2F5DCFC7846D}" presName="child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2633EE-AC60-4E87-B37D-EFAD34B33EEE}" srcId="{F8404193-D4A8-418A-AD47-60A6779FCDD5}" destId="{891369D2-A64C-49F3-860F-A9E7E5BF497F}" srcOrd="3" destOrd="0" parTransId="{FCB09301-5DE3-460F-A9FB-CD7A991C8CE6}" sibTransId="{21923A8F-A34B-4308-977A-B13F4270E47E}"/>
    <dgm:cxn modelId="{70A20AFB-EB12-42FA-A599-634BB70745A2}" srcId="{41423A48-5E56-43CD-AB62-8C5F57FBAB20}" destId="{21905C19-7414-437D-AFE5-8C74E1FC0645}" srcOrd="4" destOrd="0" parTransId="{0097042B-22F5-47B7-BFD3-406025B6034F}" sibTransId="{CCE48F23-2183-4CFA-8B19-5116231CA7F3}"/>
    <dgm:cxn modelId="{7193DCBE-3439-489A-9196-551785A6A75C}" type="presOf" srcId="{F6D2709C-8A98-4051-B56D-2F5DCFC7846D}" destId="{C5462E45-206B-4BAD-8A30-B53DBDB959C2}" srcOrd="0" destOrd="0" presId="urn:microsoft.com/office/officeart/2005/8/layout/lProcess2"/>
    <dgm:cxn modelId="{BD6992CF-9DC9-4A01-9E80-24688A566916}" type="presOf" srcId="{60352B48-9F28-4E59-B679-83F27A928DC1}" destId="{19E490CE-82AE-4B22-A6BA-288C83AE9DD9}" srcOrd="0" destOrd="0" presId="urn:microsoft.com/office/officeart/2005/8/layout/lProcess2"/>
    <dgm:cxn modelId="{9A94B03F-700F-4BBF-B9F3-E2CD899F0D5B}" type="presOf" srcId="{D34FF6F2-BA75-44C0-9D78-61AD6C80EBCD}" destId="{E10E2F26-6F73-41FB-B297-0E043D5ADFEA}" srcOrd="0" destOrd="0" presId="urn:microsoft.com/office/officeart/2005/8/layout/lProcess2"/>
    <dgm:cxn modelId="{DE97B8FF-7B5E-44E2-87E2-DCA4A55614B4}" srcId="{D34FF6F2-BA75-44C0-9D78-61AD6C80EBCD}" destId="{41423A48-5E56-43CD-AB62-8C5F57FBAB20}" srcOrd="0" destOrd="0" parTransId="{949DB901-5890-4C14-9DF1-06EB17E383C8}" sibTransId="{9F53F2DE-FC65-4DA7-9236-E4C3B7B9214B}"/>
    <dgm:cxn modelId="{086913FD-75AB-4576-BA26-59FE40E61B4B}" type="presOf" srcId="{891369D2-A64C-49F3-860F-A9E7E5BF497F}" destId="{800864B7-A68F-4AEA-B13F-972E8795ABD7}" srcOrd="0" destOrd="0" presId="urn:microsoft.com/office/officeart/2005/8/layout/lProcess2"/>
    <dgm:cxn modelId="{A1E69DEC-DC82-4BDE-A16D-09B35CBC942F}" srcId="{41423A48-5E56-43CD-AB62-8C5F57FBAB20}" destId="{84BD2236-3B26-406F-8684-BAC4C4672986}" srcOrd="1" destOrd="0" parTransId="{0D34D12C-C99C-4D9A-BBBE-ED767AF30048}" sibTransId="{E63401A5-7D1B-4B34-9DDC-667BA47E70CD}"/>
    <dgm:cxn modelId="{EFA3EF16-DDE5-4F5F-8E74-45DA30E9894A}" type="presOf" srcId="{0C8AD2DD-6BE2-4687-859D-43464E5F1FEB}" destId="{E17E69A7-FE08-4FB4-A3A6-4513B6843950}" srcOrd="0" destOrd="0" presId="urn:microsoft.com/office/officeart/2005/8/layout/lProcess2"/>
    <dgm:cxn modelId="{33250E47-BAA5-44D7-9710-10F6CDA0FF46}" type="presOf" srcId="{5681C830-1D4F-4B8F-8C24-CAA168B48EEA}" destId="{63CC1854-630C-4059-970C-120F7359D5A0}" srcOrd="0" destOrd="0" presId="urn:microsoft.com/office/officeart/2005/8/layout/lProcess2"/>
    <dgm:cxn modelId="{9B5CD4BC-1C56-4BDC-8B63-413C2AF1CEB5}" type="presOf" srcId="{4536E65B-6339-4AD1-BB1F-ABBD3AE3D3D9}" destId="{F8FAF8F6-1C81-4FB5-81DB-BE56887AF499}" srcOrd="0" destOrd="0" presId="urn:microsoft.com/office/officeart/2005/8/layout/lProcess2"/>
    <dgm:cxn modelId="{2B63056E-6C6D-4712-A9A8-F7B8701607B2}" srcId="{F8404193-D4A8-418A-AD47-60A6779FCDD5}" destId="{60352B48-9F28-4E59-B679-83F27A928DC1}" srcOrd="2" destOrd="0" parTransId="{429198E2-4097-461B-8186-DD7C4EA13DD4}" sibTransId="{C779AC6C-B8A0-49ED-A2D2-B1F76D722A84}"/>
    <dgm:cxn modelId="{B2B7C2A1-908A-4E74-BF4F-6528BF71C62D}" type="presOf" srcId="{21905C19-7414-437D-AFE5-8C74E1FC0645}" destId="{9D5D127C-AF25-4FA2-908D-AE1EFED734F5}" srcOrd="0" destOrd="0" presId="urn:microsoft.com/office/officeart/2005/8/layout/lProcess2"/>
    <dgm:cxn modelId="{9A67698D-5A96-4B70-96EE-4463F7C225E3}" srcId="{F8404193-D4A8-418A-AD47-60A6779FCDD5}" destId="{0C8AD2DD-6BE2-4687-859D-43464E5F1FEB}" srcOrd="0" destOrd="0" parTransId="{E2D707AF-85F3-4F89-8F26-D22FBF9A4D15}" sibTransId="{7CE6850A-91B0-49D3-9AFE-BE9B70BA15A5}"/>
    <dgm:cxn modelId="{3121E2EC-F8EC-420E-AE05-725D3DBB3973}" srcId="{41423A48-5E56-43CD-AB62-8C5F57FBAB20}" destId="{A5526B8F-F698-4EB5-A886-FF3EF8ED0C88}" srcOrd="2" destOrd="0" parTransId="{46ADDEF0-0861-4D95-BC8F-738D327A5444}" sibTransId="{53FBDF04-D82F-4C1C-99F5-657115777F40}"/>
    <dgm:cxn modelId="{9C610D3A-0489-44E3-86BA-E918ECF02B1B}" srcId="{59F882E5-75A4-4A78-B39B-DE13F3828E3E}" destId="{5681C830-1D4F-4B8F-8C24-CAA168B48EEA}" srcOrd="0" destOrd="0" parTransId="{625EDD1A-F92E-4685-A561-14AFA522E455}" sibTransId="{EAAB22EF-F05B-4E49-BDB4-906DBD6703BF}"/>
    <dgm:cxn modelId="{47498616-BB4C-49A1-9FF7-A79816134E38}" srcId="{41423A48-5E56-43CD-AB62-8C5F57FBAB20}" destId="{4536E65B-6339-4AD1-BB1F-ABBD3AE3D3D9}" srcOrd="0" destOrd="0" parTransId="{A072C538-7FCF-498A-A0D6-52C73C34CC10}" sibTransId="{01B7BD4D-BDA6-4373-BE4B-48F029A1183D}"/>
    <dgm:cxn modelId="{CB3FD5BC-1FAF-4619-9079-A57A511B6858}" type="presOf" srcId="{A5526B8F-F698-4EB5-A886-FF3EF8ED0C88}" destId="{3CD42A70-EB37-4D6D-8DFE-CA32D2752A83}" srcOrd="0" destOrd="0" presId="urn:microsoft.com/office/officeart/2005/8/layout/lProcess2"/>
    <dgm:cxn modelId="{484F8FE5-6B96-4DFF-9B60-FFBD8D62E939}" type="presOf" srcId="{41423A48-5E56-43CD-AB62-8C5F57FBAB20}" destId="{D8870504-F7F1-48C6-B2AA-4281591C694D}" srcOrd="1" destOrd="0" presId="urn:microsoft.com/office/officeart/2005/8/layout/lProcess2"/>
    <dgm:cxn modelId="{597AFB27-B55B-4298-98DA-0407DBC01BD7}" type="presOf" srcId="{59F882E5-75A4-4A78-B39B-DE13F3828E3E}" destId="{96784EC8-59FF-4C06-87E0-73642008465A}" srcOrd="1" destOrd="0" presId="urn:microsoft.com/office/officeart/2005/8/layout/lProcess2"/>
    <dgm:cxn modelId="{CB9CBE50-D2D5-4DBA-B7F6-4E7EC1190013}" type="presOf" srcId="{F922DC71-AAE1-4F6E-B7E6-E369C3E914F8}" destId="{4248B716-2EB1-4EE3-B6D1-63C278557D15}" srcOrd="0" destOrd="0" presId="urn:microsoft.com/office/officeart/2005/8/layout/lProcess2"/>
    <dgm:cxn modelId="{B58D1745-E9C4-4FAE-8040-D77F8A3D1A62}" srcId="{F8404193-D4A8-418A-AD47-60A6779FCDD5}" destId="{F922DC71-AAE1-4F6E-B7E6-E369C3E914F8}" srcOrd="1" destOrd="0" parTransId="{73572339-3B95-4096-91A7-680433965084}" sibTransId="{70C32ECA-0AF4-42E0-95B7-6BF3E7C43368}"/>
    <dgm:cxn modelId="{7994DB0D-0A35-4550-9A36-F2B703BE7210}" type="presOf" srcId="{F8404193-D4A8-418A-AD47-60A6779FCDD5}" destId="{E625F075-4566-481B-B0FF-988DE15A1CCC}" srcOrd="0" destOrd="0" presId="urn:microsoft.com/office/officeart/2005/8/layout/lProcess2"/>
    <dgm:cxn modelId="{2B8E00C1-4B22-4EC2-9D1A-D40BB4A47204}" srcId="{D34FF6F2-BA75-44C0-9D78-61AD6C80EBCD}" destId="{F8404193-D4A8-418A-AD47-60A6779FCDD5}" srcOrd="1" destOrd="0" parTransId="{8C080C18-D39E-404D-9BC8-9D041E87190A}" sibTransId="{D50C0AE0-089F-4B5B-9953-7CEFECA8B425}"/>
    <dgm:cxn modelId="{4A3D439E-D128-4A34-BD90-DD855EE34A1E}" type="presOf" srcId="{41423A48-5E56-43CD-AB62-8C5F57FBAB20}" destId="{3153AC18-6115-4328-B641-079AAAF7864F}" srcOrd="0" destOrd="0" presId="urn:microsoft.com/office/officeart/2005/8/layout/lProcess2"/>
    <dgm:cxn modelId="{6B2718D7-334A-4DC4-911B-2F6729E5DA4F}" type="presOf" srcId="{EEEBA742-9CAC-4640-BCAB-D46BC8799D00}" destId="{B25420D6-7BE3-4143-B5EC-BDA62544EA8A}" srcOrd="0" destOrd="0" presId="urn:microsoft.com/office/officeart/2005/8/layout/lProcess2"/>
    <dgm:cxn modelId="{5EF50585-7BE9-4FD0-9881-A8DF0EDBEA3F}" type="presOf" srcId="{F8404193-D4A8-418A-AD47-60A6779FCDD5}" destId="{A0903254-F027-4FF0-A30B-925AB85A89FE}" srcOrd="1" destOrd="0" presId="urn:microsoft.com/office/officeart/2005/8/layout/lProcess2"/>
    <dgm:cxn modelId="{751C0971-4466-4B1E-8D60-0BE9D74BEAA8}" srcId="{59F882E5-75A4-4A78-B39B-DE13F3828E3E}" destId="{F6D2709C-8A98-4051-B56D-2F5DCFC7846D}" srcOrd="1" destOrd="0" parTransId="{4D25D244-8EE5-4DF8-A127-E2472F130DA3}" sibTransId="{F8226269-F619-4425-AEF8-46B4744440E7}"/>
    <dgm:cxn modelId="{E2528F8D-2BBE-44D0-94BF-ACF246624AD5}" srcId="{41423A48-5E56-43CD-AB62-8C5F57FBAB20}" destId="{EEEBA742-9CAC-4640-BCAB-D46BC8799D00}" srcOrd="3" destOrd="0" parTransId="{69BF5BDF-7C7C-4B25-8E4E-97D5BADABE21}" sibTransId="{075C3940-24AE-4613-9553-957730E5037F}"/>
    <dgm:cxn modelId="{2869365C-256D-43BC-8478-436255232BF3}" type="presOf" srcId="{59F882E5-75A4-4A78-B39B-DE13F3828E3E}" destId="{ED39DB24-94EC-4B23-B98E-57DFA31053F4}" srcOrd="0" destOrd="0" presId="urn:microsoft.com/office/officeart/2005/8/layout/lProcess2"/>
    <dgm:cxn modelId="{5A588676-D2CB-4611-815C-9D2FEEB49C69}" srcId="{D34FF6F2-BA75-44C0-9D78-61AD6C80EBCD}" destId="{59F882E5-75A4-4A78-B39B-DE13F3828E3E}" srcOrd="2" destOrd="0" parTransId="{B6B59A96-80CE-4130-9FF1-B206D831B28E}" sibTransId="{441E64C1-372B-4A6E-86A3-EB6026CD3E3E}"/>
    <dgm:cxn modelId="{A803ABE1-0D3D-436C-95BD-038B0B41B188}" type="presOf" srcId="{84BD2236-3B26-406F-8684-BAC4C4672986}" destId="{66640FF5-EC5C-450F-9162-25B1B1598998}" srcOrd="0" destOrd="0" presId="urn:microsoft.com/office/officeart/2005/8/layout/lProcess2"/>
    <dgm:cxn modelId="{E26E1F55-BBFD-4AE0-A6EE-313C6EC9F489}" type="presParOf" srcId="{E10E2F26-6F73-41FB-B297-0E043D5ADFEA}" destId="{CE69940B-1C04-4D75-9E64-1534A32DB0A0}" srcOrd="0" destOrd="0" presId="urn:microsoft.com/office/officeart/2005/8/layout/lProcess2"/>
    <dgm:cxn modelId="{2A4064CF-6313-4C29-957D-8D92D8699EA5}" type="presParOf" srcId="{CE69940B-1C04-4D75-9E64-1534A32DB0A0}" destId="{3153AC18-6115-4328-B641-079AAAF7864F}" srcOrd="0" destOrd="0" presId="urn:microsoft.com/office/officeart/2005/8/layout/lProcess2"/>
    <dgm:cxn modelId="{A0DE450B-2F52-4B28-AEDD-89352001EBBD}" type="presParOf" srcId="{CE69940B-1C04-4D75-9E64-1534A32DB0A0}" destId="{D8870504-F7F1-48C6-B2AA-4281591C694D}" srcOrd="1" destOrd="0" presId="urn:microsoft.com/office/officeart/2005/8/layout/lProcess2"/>
    <dgm:cxn modelId="{7A8C776D-92EC-4E33-A4DE-3B17E7CECAFD}" type="presParOf" srcId="{CE69940B-1C04-4D75-9E64-1534A32DB0A0}" destId="{C9AF8DB3-5D3D-4C77-A78A-10448F748BBD}" srcOrd="2" destOrd="0" presId="urn:microsoft.com/office/officeart/2005/8/layout/lProcess2"/>
    <dgm:cxn modelId="{9C8B833D-81FA-486F-A89F-357AAF1731D4}" type="presParOf" srcId="{C9AF8DB3-5D3D-4C77-A78A-10448F748BBD}" destId="{F6D6847D-5433-440C-BA0E-1A5350880102}" srcOrd="0" destOrd="0" presId="urn:microsoft.com/office/officeart/2005/8/layout/lProcess2"/>
    <dgm:cxn modelId="{965EC81F-AB44-422D-9DD1-4D3E1CCD71B9}" type="presParOf" srcId="{F6D6847D-5433-440C-BA0E-1A5350880102}" destId="{F8FAF8F6-1C81-4FB5-81DB-BE56887AF499}" srcOrd="0" destOrd="0" presId="urn:microsoft.com/office/officeart/2005/8/layout/lProcess2"/>
    <dgm:cxn modelId="{7C693994-238B-45A1-A404-52A75E80674B}" type="presParOf" srcId="{F6D6847D-5433-440C-BA0E-1A5350880102}" destId="{103EAFB4-0CFB-4C04-9930-DF0F2B72E117}" srcOrd="1" destOrd="0" presId="urn:microsoft.com/office/officeart/2005/8/layout/lProcess2"/>
    <dgm:cxn modelId="{2631DD6C-27A7-46E8-81B4-BE1B4FCA4E40}" type="presParOf" srcId="{F6D6847D-5433-440C-BA0E-1A5350880102}" destId="{66640FF5-EC5C-450F-9162-25B1B1598998}" srcOrd="2" destOrd="0" presId="urn:microsoft.com/office/officeart/2005/8/layout/lProcess2"/>
    <dgm:cxn modelId="{689852B9-A88F-4F42-89BE-CD0980ADD257}" type="presParOf" srcId="{F6D6847D-5433-440C-BA0E-1A5350880102}" destId="{8CD1A695-AEE9-44E0-A482-4B9519FFF3C2}" srcOrd="3" destOrd="0" presId="urn:microsoft.com/office/officeart/2005/8/layout/lProcess2"/>
    <dgm:cxn modelId="{DDEADCEC-F324-478A-BE0F-A99150CC858F}" type="presParOf" srcId="{F6D6847D-5433-440C-BA0E-1A5350880102}" destId="{3CD42A70-EB37-4D6D-8DFE-CA32D2752A83}" srcOrd="4" destOrd="0" presId="urn:microsoft.com/office/officeart/2005/8/layout/lProcess2"/>
    <dgm:cxn modelId="{A50FAE16-2994-4835-BB8D-50C6DCC29170}" type="presParOf" srcId="{F6D6847D-5433-440C-BA0E-1A5350880102}" destId="{EF62CF3C-224B-4F35-B72E-3CEDC0610E75}" srcOrd="5" destOrd="0" presId="urn:microsoft.com/office/officeart/2005/8/layout/lProcess2"/>
    <dgm:cxn modelId="{C8E44352-0690-41B4-85C5-1CCC9A7246FB}" type="presParOf" srcId="{F6D6847D-5433-440C-BA0E-1A5350880102}" destId="{B25420D6-7BE3-4143-B5EC-BDA62544EA8A}" srcOrd="6" destOrd="0" presId="urn:microsoft.com/office/officeart/2005/8/layout/lProcess2"/>
    <dgm:cxn modelId="{6DD2F237-395E-4D43-BD65-3F76E2959EB1}" type="presParOf" srcId="{F6D6847D-5433-440C-BA0E-1A5350880102}" destId="{6A02D425-4F79-45AD-85BB-E1495CE418BA}" srcOrd="7" destOrd="0" presId="urn:microsoft.com/office/officeart/2005/8/layout/lProcess2"/>
    <dgm:cxn modelId="{59873103-F212-49D4-B0D8-F247709ABC4A}" type="presParOf" srcId="{F6D6847D-5433-440C-BA0E-1A5350880102}" destId="{9D5D127C-AF25-4FA2-908D-AE1EFED734F5}" srcOrd="8" destOrd="0" presId="urn:microsoft.com/office/officeart/2005/8/layout/lProcess2"/>
    <dgm:cxn modelId="{20685365-339E-4C78-BEA0-F3286B3C492C}" type="presParOf" srcId="{E10E2F26-6F73-41FB-B297-0E043D5ADFEA}" destId="{C4D0FB29-37A1-4268-B4A0-72B2803F9F78}" srcOrd="1" destOrd="0" presId="urn:microsoft.com/office/officeart/2005/8/layout/lProcess2"/>
    <dgm:cxn modelId="{B3062871-EB52-4055-97B6-A2135950E544}" type="presParOf" srcId="{E10E2F26-6F73-41FB-B297-0E043D5ADFEA}" destId="{67BA416D-41AA-4C85-9285-4713257BD9BB}" srcOrd="2" destOrd="0" presId="urn:microsoft.com/office/officeart/2005/8/layout/lProcess2"/>
    <dgm:cxn modelId="{CF5A1D41-F205-4EE3-83F9-35D69A1E68E9}" type="presParOf" srcId="{67BA416D-41AA-4C85-9285-4713257BD9BB}" destId="{E625F075-4566-481B-B0FF-988DE15A1CCC}" srcOrd="0" destOrd="0" presId="urn:microsoft.com/office/officeart/2005/8/layout/lProcess2"/>
    <dgm:cxn modelId="{5F63FC13-DE7F-4489-B41F-7C7886271EA9}" type="presParOf" srcId="{67BA416D-41AA-4C85-9285-4713257BD9BB}" destId="{A0903254-F027-4FF0-A30B-925AB85A89FE}" srcOrd="1" destOrd="0" presId="urn:microsoft.com/office/officeart/2005/8/layout/lProcess2"/>
    <dgm:cxn modelId="{32FEB3F5-2D2F-418A-9570-E946653626E0}" type="presParOf" srcId="{67BA416D-41AA-4C85-9285-4713257BD9BB}" destId="{E6E4CF3D-8A5A-4033-90AD-2582CA41C47B}" srcOrd="2" destOrd="0" presId="urn:microsoft.com/office/officeart/2005/8/layout/lProcess2"/>
    <dgm:cxn modelId="{7B843A26-FF8A-4297-BE1C-6D40F3F3BCB1}" type="presParOf" srcId="{E6E4CF3D-8A5A-4033-90AD-2582CA41C47B}" destId="{C73C2045-7EDD-4F6E-8E08-1F5F977F85B6}" srcOrd="0" destOrd="0" presId="urn:microsoft.com/office/officeart/2005/8/layout/lProcess2"/>
    <dgm:cxn modelId="{0C8249A4-195E-4C52-90FF-5C0E5174CCFD}" type="presParOf" srcId="{C73C2045-7EDD-4F6E-8E08-1F5F977F85B6}" destId="{E17E69A7-FE08-4FB4-A3A6-4513B6843950}" srcOrd="0" destOrd="0" presId="urn:microsoft.com/office/officeart/2005/8/layout/lProcess2"/>
    <dgm:cxn modelId="{CB782E81-E23A-4FC4-9C55-306DD2406F96}" type="presParOf" srcId="{C73C2045-7EDD-4F6E-8E08-1F5F977F85B6}" destId="{7D10FC91-1095-40A4-9FB5-8AFF190141F6}" srcOrd="1" destOrd="0" presId="urn:microsoft.com/office/officeart/2005/8/layout/lProcess2"/>
    <dgm:cxn modelId="{C4250265-7E51-49C9-8B68-667A7657EA15}" type="presParOf" srcId="{C73C2045-7EDD-4F6E-8E08-1F5F977F85B6}" destId="{4248B716-2EB1-4EE3-B6D1-63C278557D15}" srcOrd="2" destOrd="0" presId="urn:microsoft.com/office/officeart/2005/8/layout/lProcess2"/>
    <dgm:cxn modelId="{3F4D6973-9322-4B75-8050-97DD47AD97AF}" type="presParOf" srcId="{C73C2045-7EDD-4F6E-8E08-1F5F977F85B6}" destId="{F0F36F0F-F90F-4E5B-8B6B-45F269E146D3}" srcOrd="3" destOrd="0" presId="urn:microsoft.com/office/officeart/2005/8/layout/lProcess2"/>
    <dgm:cxn modelId="{EC9EC400-8428-4FF5-9AD6-B6FF4FAA890B}" type="presParOf" srcId="{C73C2045-7EDD-4F6E-8E08-1F5F977F85B6}" destId="{19E490CE-82AE-4B22-A6BA-288C83AE9DD9}" srcOrd="4" destOrd="0" presId="urn:microsoft.com/office/officeart/2005/8/layout/lProcess2"/>
    <dgm:cxn modelId="{C620BB2B-91F8-40BF-8B06-BF29057688B0}" type="presParOf" srcId="{C73C2045-7EDD-4F6E-8E08-1F5F977F85B6}" destId="{24BD1C46-C1C2-4231-BCD3-2A0A8D82C329}" srcOrd="5" destOrd="0" presId="urn:microsoft.com/office/officeart/2005/8/layout/lProcess2"/>
    <dgm:cxn modelId="{9D6CFA08-FFD6-4F83-9365-316A2DF1775D}" type="presParOf" srcId="{C73C2045-7EDD-4F6E-8E08-1F5F977F85B6}" destId="{800864B7-A68F-4AEA-B13F-972E8795ABD7}" srcOrd="6" destOrd="0" presId="urn:microsoft.com/office/officeart/2005/8/layout/lProcess2"/>
    <dgm:cxn modelId="{5744442A-C1D2-4681-B176-405B0F8FD1A5}" type="presParOf" srcId="{E10E2F26-6F73-41FB-B297-0E043D5ADFEA}" destId="{39A3B603-EDC2-4164-94A3-C34A01A2C5A4}" srcOrd="3" destOrd="0" presId="urn:microsoft.com/office/officeart/2005/8/layout/lProcess2"/>
    <dgm:cxn modelId="{F941D315-78ED-44B4-BBA8-E749CBF6B627}" type="presParOf" srcId="{E10E2F26-6F73-41FB-B297-0E043D5ADFEA}" destId="{8E2C3DAF-AFC2-433C-B867-1AE2DE0DBB01}" srcOrd="4" destOrd="0" presId="urn:microsoft.com/office/officeart/2005/8/layout/lProcess2"/>
    <dgm:cxn modelId="{C25CD83D-4570-45D6-A131-A8C80934D6FE}" type="presParOf" srcId="{8E2C3DAF-AFC2-433C-B867-1AE2DE0DBB01}" destId="{ED39DB24-94EC-4B23-B98E-57DFA31053F4}" srcOrd="0" destOrd="0" presId="urn:microsoft.com/office/officeart/2005/8/layout/lProcess2"/>
    <dgm:cxn modelId="{242A42BC-670F-4FBD-A4D7-6F8CFEDD8669}" type="presParOf" srcId="{8E2C3DAF-AFC2-433C-B867-1AE2DE0DBB01}" destId="{96784EC8-59FF-4C06-87E0-73642008465A}" srcOrd="1" destOrd="0" presId="urn:microsoft.com/office/officeart/2005/8/layout/lProcess2"/>
    <dgm:cxn modelId="{F079197B-751E-4557-A95F-BCB6D5C79510}" type="presParOf" srcId="{8E2C3DAF-AFC2-433C-B867-1AE2DE0DBB01}" destId="{14C800D9-B48C-4EEE-A5C4-F1E0A8650599}" srcOrd="2" destOrd="0" presId="urn:microsoft.com/office/officeart/2005/8/layout/lProcess2"/>
    <dgm:cxn modelId="{401D9D56-CA19-4CD3-B29E-9E70628F2F8F}" type="presParOf" srcId="{14C800D9-B48C-4EEE-A5C4-F1E0A8650599}" destId="{AF7908ED-2F1E-4B07-AFE1-021436D37D5F}" srcOrd="0" destOrd="0" presId="urn:microsoft.com/office/officeart/2005/8/layout/lProcess2"/>
    <dgm:cxn modelId="{BDB6FBC8-FAB6-4ECC-9EA0-2CAEEEB0D6BD}" type="presParOf" srcId="{AF7908ED-2F1E-4B07-AFE1-021436D37D5F}" destId="{63CC1854-630C-4059-970C-120F7359D5A0}" srcOrd="0" destOrd="0" presId="urn:microsoft.com/office/officeart/2005/8/layout/lProcess2"/>
    <dgm:cxn modelId="{C286F45E-D9F7-43E6-8918-BD9E11E81B8B}" type="presParOf" srcId="{AF7908ED-2F1E-4B07-AFE1-021436D37D5F}" destId="{DFE1222C-75A3-4F63-8378-A44202F3AB05}" srcOrd="1" destOrd="0" presId="urn:microsoft.com/office/officeart/2005/8/layout/lProcess2"/>
    <dgm:cxn modelId="{66B95AD9-2CEB-4C87-8939-ED99C37B75DA}" type="presParOf" srcId="{AF7908ED-2F1E-4B07-AFE1-021436D37D5F}" destId="{C5462E45-206B-4BAD-8A30-B53DBDB959C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988338B-31F4-4376-84FE-88C7B1ED32B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25C99C6-0595-468A-AD11-00BFAC2E2273}">
      <dgm:prSet phldrT="[Текст]"/>
      <dgm:spPr/>
      <dgm:t>
        <a:bodyPr/>
        <a:lstStyle/>
        <a:p>
          <a:r>
            <a:rPr lang="ru-RU" dirty="0" smtClean="0"/>
            <a:t>2022 год</a:t>
          </a:r>
          <a:endParaRPr lang="ru-RU" dirty="0"/>
        </a:p>
      </dgm:t>
    </dgm:pt>
    <dgm:pt modelId="{C140EA70-B95F-4D52-A1E0-5D554B08383C}" type="parTrans" cxnId="{BE74E432-8617-4611-911B-9D206DF82D87}">
      <dgm:prSet/>
      <dgm:spPr/>
      <dgm:t>
        <a:bodyPr/>
        <a:lstStyle/>
        <a:p>
          <a:endParaRPr lang="ru-RU"/>
        </a:p>
      </dgm:t>
    </dgm:pt>
    <dgm:pt modelId="{210500C6-FD67-4569-AF41-C501346559CC}" type="sibTrans" cxnId="{BE74E432-8617-4611-911B-9D206DF82D87}">
      <dgm:prSet/>
      <dgm:spPr/>
      <dgm:t>
        <a:bodyPr/>
        <a:lstStyle/>
        <a:p>
          <a:endParaRPr lang="ru-RU"/>
        </a:p>
      </dgm:t>
    </dgm:pt>
    <dgm:pt modelId="{241BA1FA-0139-4F81-B6E5-955F9E2753AB}">
      <dgm:prSet phldrT="[Текст]"/>
      <dgm:spPr/>
      <dgm:t>
        <a:bodyPr/>
        <a:lstStyle/>
        <a:p>
          <a:r>
            <a:rPr lang="ru-RU" dirty="0" smtClean="0"/>
            <a:t>13,0 млн.руб.</a:t>
          </a:r>
          <a:endParaRPr lang="ru-RU" dirty="0"/>
        </a:p>
      </dgm:t>
    </dgm:pt>
    <dgm:pt modelId="{610207B0-43AD-4ECA-B1B2-736D269DF590}" type="parTrans" cxnId="{9257A62C-7B41-4E62-B75C-E865854B717E}">
      <dgm:prSet/>
      <dgm:spPr/>
      <dgm:t>
        <a:bodyPr/>
        <a:lstStyle/>
        <a:p>
          <a:endParaRPr lang="ru-RU"/>
        </a:p>
      </dgm:t>
    </dgm:pt>
    <dgm:pt modelId="{434ABD60-E6BB-42AA-A426-5CEF030856EC}" type="sibTrans" cxnId="{9257A62C-7B41-4E62-B75C-E865854B717E}">
      <dgm:prSet/>
      <dgm:spPr/>
      <dgm:t>
        <a:bodyPr/>
        <a:lstStyle/>
        <a:p>
          <a:endParaRPr lang="ru-RU"/>
        </a:p>
      </dgm:t>
    </dgm:pt>
    <dgm:pt modelId="{E6B67837-E08A-4376-AE02-DE776F95D953}" type="pres">
      <dgm:prSet presAssocID="{4988338B-31F4-4376-84FE-88C7B1ED32B0}" presName="CompostProcess" presStyleCnt="0">
        <dgm:presLayoutVars>
          <dgm:dir/>
          <dgm:resizeHandles val="exact"/>
        </dgm:presLayoutVars>
      </dgm:prSet>
      <dgm:spPr/>
    </dgm:pt>
    <dgm:pt modelId="{9D409C87-C95D-4A0D-B3CD-67530C6B07D2}" type="pres">
      <dgm:prSet presAssocID="{4988338B-31F4-4376-84FE-88C7B1ED32B0}" presName="arrow" presStyleLbl="bgShp" presStyleIdx="0" presStyleCnt="1"/>
      <dgm:spPr/>
    </dgm:pt>
    <dgm:pt modelId="{004996EC-FA4B-40DF-A0EF-C5151F293E5A}" type="pres">
      <dgm:prSet presAssocID="{4988338B-31F4-4376-84FE-88C7B1ED32B0}" presName="linearProcess" presStyleCnt="0"/>
      <dgm:spPr/>
    </dgm:pt>
    <dgm:pt modelId="{1255C449-93DB-4F10-9EAE-2A3421C1B85D}" type="pres">
      <dgm:prSet presAssocID="{225C99C6-0595-468A-AD11-00BFAC2E2273}" presName="textNode" presStyleLbl="node1" presStyleIdx="0" presStyleCnt="2" custScaleX="80972" custLinFactX="-865" custLinFactNeighborX="-100000" custLinFactNeighborY="-2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385D7B-CDB7-4E9F-BC1D-62957F97524C}" type="pres">
      <dgm:prSet presAssocID="{210500C6-FD67-4569-AF41-C501346559CC}" presName="sibTrans" presStyleCnt="0"/>
      <dgm:spPr/>
    </dgm:pt>
    <dgm:pt modelId="{279BD454-BBDA-4647-8EC4-B8CFCDD69299}" type="pres">
      <dgm:prSet presAssocID="{241BA1FA-0139-4F81-B6E5-955F9E2753AB}" presName="textNode" presStyleLbl="node1" presStyleIdx="1" presStyleCnt="2" custScaleX="85847" custLinFactNeighborX="-64444" custLinFactNeighborY="-3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57A62C-7B41-4E62-B75C-E865854B717E}" srcId="{4988338B-31F4-4376-84FE-88C7B1ED32B0}" destId="{241BA1FA-0139-4F81-B6E5-955F9E2753AB}" srcOrd="1" destOrd="0" parTransId="{610207B0-43AD-4ECA-B1B2-736D269DF590}" sibTransId="{434ABD60-E6BB-42AA-A426-5CEF030856EC}"/>
    <dgm:cxn modelId="{BE74E432-8617-4611-911B-9D206DF82D87}" srcId="{4988338B-31F4-4376-84FE-88C7B1ED32B0}" destId="{225C99C6-0595-468A-AD11-00BFAC2E2273}" srcOrd="0" destOrd="0" parTransId="{C140EA70-B95F-4D52-A1E0-5D554B08383C}" sibTransId="{210500C6-FD67-4569-AF41-C501346559CC}"/>
    <dgm:cxn modelId="{B80EFA80-37EE-46B9-80D9-EDC22AC384AB}" type="presOf" srcId="{225C99C6-0595-468A-AD11-00BFAC2E2273}" destId="{1255C449-93DB-4F10-9EAE-2A3421C1B85D}" srcOrd="0" destOrd="0" presId="urn:microsoft.com/office/officeart/2005/8/layout/hProcess9"/>
    <dgm:cxn modelId="{0CB84525-E3DE-4088-92FB-581758C27F1E}" type="presOf" srcId="{241BA1FA-0139-4F81-B6E5-955F9E2753AB}" destId="{279BD454-BBDA-4647-8EC4-B8CFCDD69299}" srcOrd="0" destOrd="0" presId="urn:microsoft.com/office/officeart/2005/8/layout/hProcess9"/>
    <dgm:cxn modelId="{1891355B-5B35-4404-A74E-D8B7D3FFBA08}" type="presOf" srcId="{4988338B-31F4-4376-84FE-88C7B1ED32B0}" destId="{E6B67837-E08A-4376-AE02-DE776F95D953}" srcOrd="0" destOrd="0" presId="urn:microsoft.com/office/officeart/2005/8/layout/hProcess9"/>
    <dgm:cxn modelId="{23F301C9-3C90-4EBB-993E-BA3D9CAA6C22}" type="presParOf" srcId="{E6B67837-E08A-4376-AE02-DE776F95D953}" destId="{9D409C87-C95D-4A0D-B3CD-67530C6B07D2}" srcOrd="0" destOrd="0" presId="urn:microsoft.com/office/officeart/2005/8/layout/hProcess9"/>
    <dgm:cxn modelId="{3339E5D3-637C-4A87-A031-F31618D0C148}" type="presParOf" srcId="{E6B67837-E08A-4376-AE02-DE776F95D953}" destId="{004996EC-FA4B-40DF-A0EF-C5151F293E5A}" srcOrd="1" destOrd="0" presId="urn:microsoft.com/office/officeart/2005/8/layout/hProcess9"/>
    <dgm:cxn modelId="{9B13DB72-6C3B-474C-9E2C-07EE8AFE6079}" type="presParOf" srcId="{004996EC-FA4B-40DF-A0EF-C5151F293E5A}" destId="{1255C449-93DB-4F10-9EAE-2A3421C1B85D}" srcOrd="0" destOrd="0" presId="urn:microsoft.com/office/officeart/2005/8/layout/hProcess9"/>
    <dgm:cxn modelId="{DA1438A1-42DD-4200-92A9-27FA7851DB35}" type="presParOf" srcId="{004996EC-FA4B-40DF-A0EF-C5151F293E5A}" destId="{CF385D7B-CDB7-4E9F-BC1D-62957F97524C}" srcOrd="1" destOrd="0" presId="urn:microsoft.com/office/officeart/2005/8/layout/hProcess9"/>
    <dgm:cxn modelId="{AA68C564-C93C-4476-BDF7-FDD29539AD9F}" type="presParOf" srcId="{004996EC-FA4B-40DF-A0EF-C5151F293E5A}" destId="{279BD454-BBDA-4647-8EC4-B8CFCDD69299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45DFCA-ADE9-4380-AC2D-19F88B491840}">
      <dsp:nvSpPr>
        <dsp:cNvPr id="0" name=""/>
        <dsp:cNvSpPr/>
      </dsp:nvSpPr>
      <dsp:spPr>
        <a:xfrm>
          <a:off x="4106654" y="788384"/>
          <a:ext cx="1132010" cy="655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32010" y="6558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A44013-FC07-4C08-97ED-3DC9427D03BA}">
      <dsp:nvSpPr>
        <dsp:cNvPr id="0" name=""/>
        <dsp:cNvSpPr/>
      </dsp:nvSpPr>
      <dsp:spPr>
        <a:xfrm>
          <a:off x="4106654" y="788384"/>
          <a:ext cx="2978583" cy="2013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2832"/>
              </a:lnTo>
              <a:lnTo>
                <a:pt x="2978583" y="1772832"/>
              </a:lnTo>
              <a:lnTo>
                <a:pt x="2978583" y="20130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A09651-0B1A-4B7E-B510-809DF0617A07}">
      <dsp:nvSpPr>
        <dsp:cNvPr id="0" name=""/>
        <dsp:cNvSpPr/>
      </dsp:nvSpPr>
      <dsp:spPr>
        <a:xfrm>
          <a:off x="4106654" y="788384"/>
          <a:ext cx="140457" cy="2013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2832"/>
              </a:lnTo>
              <a:lnTo>
                <a:pt x="140457" y="1772832"/>
              </a:lnTo>
              <a:lnTo>
                <a:pt x="140457" y="20130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9E7870-967B-41C9-A0D5-F61485DD639F}">
      <dsp:nvSpPr>
        <dsp:cNvPr id="0" name=""/>
        <dsp:cNvSpPr/>
      </dsp:nvSpPr>
      <dsp:spPr>
        <a:xfrm>
          <a:off x="1276673" y="788384"/>
          <a:ext cx="2829980" cy="2013067"/>
        </a:xfrm>
        <a:custGeom>
          <a:avLst/>
          <a:gdLst/>
          <a:ahLst/>
          <a:cxnLst/>
          <a:rect l="0" t="0" r="0" b="0"/>
          <a:pathLst>
            <a:path>
              <a:moveTo>
                <a:pt x="2829980" y="0"/>
              </a:moveTo>
              <a:lnTo>
                <a:pt x="2829980" y="1772832"/>
              </a:lnTo>
              <a:lnTo>
                <a:pt x="0" y="1772832"/>
              </a:lnTo>
              <a:lnTo>
                <a:pt x="0" y="20130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61EAC-1345-482B-95B4-47121D69C94F}">
      <dsp:nvSpPr>
        <dsp:cNvPr id="0" name=""/>
        <dsp:cNvSpPr/>
      </dsp:nvSpPr>
      <dsp:spPr>
        <a:xfrm>
          <a:off x="2962678" y="387421"/>
          <a:ext cx="2287953" cy="4009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Виды бюджетов</a:t>
          </a:r>
          <a:endParaRPr lang="ru-RU" sz="1600" kern="1200" dirty="0"/>
        </a:p>
      </dsp:txBody>
      <dsp:txXfrm>
        <a:off x="2962678" y="387421"/>
        <a:ext cx="2287953" cy="400963"/>
      </dsp:txXfrm>
    </dsp:sp>
    <dsp:sp modelId="{C06EB584-BABB-4874-83BE-FC6CB282987B}">
      <dsp:nvSpPr>
        <dsp:cNvPr id="0" name=""/>
        <dsp:cNvSpPr/>
      </dsp:nvSpPr>
      <dsp:spPr>
        <a:xfrm>
          <a:off x="384" y="2801452"/>
          <a:ext cx="2552578" cy="12273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Российской Федерации федеральный бюджет </a:t>
          </a:r>
          <a:r>
            <a:rPr lang="ru-RU" sz="1400" kern="1200" smtClean="0"/>
            <a:t>бюджеты государственных </a:t>
          </a:r>
          <a:r>
            <a:rPr lang="ru-RU" sz="1400" kern="1200" dirty="0" smtClean="0"/>
            <a:t>внебюджетных фондов РФ</a:t>
          </a:r>
          <a:endParaRPr lang="ru-RU" sz="1400" kern="1200" dirty="0"/>
        </a:p>
      </dsp:txBody>
      <dsp:txXfrm>
        <a:off x="384" y="2801452"/>
        <a:ext cx="2552578" cy="1227326"/>
      </dsp:txXfrm>
    </dsp:sp>
    <dsp:sp modelId="{2C7ED2C9-0B3E-4725-9521-E492516456A2}">
      <dsp:nvSpPr>
        <dsp:cNvPr id="0" name=""/>
        <dsp:cNvSpPr/>
      </dsp:nvSpPr>
      <dsp:spPr>
        <a:xfrm>
          <a:off x="3033433" y="2801452"/>
          <a:ext cx="2427358" cy="1143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Субъектов РФ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региональные бюджеты бюджеты территориальных фондов обязательного медицинского страхования</a:t>
          </a:r>
          <a:endParaRPr lang="ru-RU" sz="1400" kern="1200" dirty="0"/>
        </a:p>
      </dsp:txBody>
      <dsp:txXfrm>
        <a:off x="3033433" y="2801452"/>
        <a:ext cx="2427358" cy="1143976"/>
      </dsp:txXfrm>
    </dsp:sp>
    <dsp:sp modelId="{665A10AE-E2FF-4895-89FC-3436DD4487C9}">
      <dsp:nvSpPr>
        <dsp:cNvPr id="0" name=""/>
        <dsp:cNvSpPr/>
      </dsp:nvSpPr>
      <dsp:spPr>
        <a:xfrm>
          <a:off x="5941261" y="2801452"/>
          <a:ext cx="2287953" cy="1143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Муниципальные образования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местные бюджеты</a:t>
          </a:r>
          <a:endParaRPr lang="ru-RU" sz="1400" kern="1200" dirty="0"/>
        </a:p>
      </dsp:txBody>
      <dsp:txXfrm>
        <a:off x="5941261" y="2801452"/>
        <a:ext cx="2287953" cy="1143976"/>
      </dsp:txXfrm>
    </dsp:sp>
    <dsp:sp modelId="{DB694DCE-F6B3-4798-A0C6-8803F8D8D02B}">
      <dsp:nvSpPr>
        <dsp:cNvPr id="0" name=""/>
        <dsp:cNvSpPr/>
      </dsp:nvSpPr>
      <dsp:spPr>
        <a:xfrm>
          <a:off x="2950712" y="1117272"/>
          <a:ext cx="2287953" cy="6538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Бюджеты публично-правовых образований</a:t>
          </a:r>
          <a:endParaRPr lang="ru-RU" sz="1600" kern="1200" dirty="0"/>
        </a:p>
      </dsp:txBody>
      <dsp:txXfrm>
        <a:off x="2950712" y="1117272"/>
        <a:ext cx="2287953" cy="6538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18DAAD-6331-422A-B7A5-B6AC068C8C0B}">
      <dsp:nvSpPr>
        <dsp:cNvPr id="0" name=""/>
        <dsp:cNvSpPr/>
      </dsp:nvSpPr>
      <dsp:spPr>
        <a:xfrm>
          <a:off x="2203797" y="574951"/>
          <a:ext cx="3832717" cy="3832717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C6D5B-BF2F-4C2D-B077-6059824EE110}">
      <dsp:nvSpPr>
        <dsp:cNvPr id="0" name=""/>
        <dsp:cNvSpPr/>
      </dsp:nvSpPr>
      <dsp:spPr>
        <a:xfrm>
          <a:off x="2203797" y="574951"/>
          <a:ext cx="3832717" cy="3832717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1E30C-B798-4EBE-B567-0D5F0B4385E1}">
      <dsp:nvSpPr>
        <dsp:cNvPr id="0" name=""/>
        <dsp:cNvSpPr/>
      </dsp:nvSpPr>
      <dsp:spPr>
        <a:xfrm>
          <a:off x="2203797" y="574951"/>
          <a:ext cx="3832717" cy="3832717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90C8A-1A78-41CF-96D0-6B2C9DA9302F}">
      <dsp:nvSpPr>
        <dsp:cNvPr id="0" name=""/>
        <dsp:cNvSpPr/>
      </dsp:nvSpPr>
      <dsp:spPr>
        <a:xfrm>
          <a:off x="2203797" y="574951"/>
          <a:ext cx="3832717" cy="3832717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B23D5-F10D-49CE-8998-63B8E2992F28}">
      <dsp:nvSpPr>
        <dsp:cNvPr id="0" name=""/>
        <dsp:cNvSpPr/>
      </dsp:nvSpPr>
      <dsp:spPr>
        <a:xfrm>
          <a:off x="2203797" y="574951"/>
          <a:ext cx="3832717" cy="3832717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A919C-128B-404E-AFD5-2ED75FCCB9CF}">
      <dsp:nvSpPr>
        <dsp:cNvPr id="0" name=""/>
        <dsp:cNvSpPr/>
      </dsp:nvSpPr>
      <dsp:spPr>
        <a:xfrm>
          <a:off x="3238126" y="1609280"/>
          <a:ext cx="1764059" cy="17640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Участники бюджетного процесса</a:t>
          </a:r>
          <a:endParaRPr lang="ru-RU" sz="1400" kern="1200" dirty="0"/>
        </a:p>
      </dsp:txBody>
      <dsp:txXfrm>
        <a:off x="3238126" y="1609280"/>
        <a:ext cx="1764059" cy="1764059"/>
      </dsp:txXfrm>
    </dsp:sp>
    <dsp:sp modelId="{A5115C43-4850-4942-B9A0-B9088D66865B}">
      <dsp:nvSpPr>
        <dsp:cNvPr id="0" name=""/>
        <dsp:cNvSpPr/>
      </dsp:nvSpPr>
      <dsp:spPr>
        <a:xfrm>
          <a:off x="3345360" y="1985"/>
          <a:ext cx="1549590" cy="1234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Глава Еткульского муниципального района</a:t>
          </a:r>
          <a:endParaRPr lang="ru-RU" sz="1000" kern="1200" dirty="0"/>
        </a:p>
      </dsp:txBody>
      <dsp:txXfrm>
        <a:off x="3345360" y="1985"/>
        <a:ext cx="1549590" cy="1234841"/>
      </dsp:txXfrm>
    </dsp:sp>
    <dsp:sp modelId="{0DD7373C-E432-4CB6-AE12-80CFB1172A66}">
      <dsp:nvSpPr>
        <dsp:cNvPr id="0" name=""/>
        <dsp:cNvSpPr/>
      </dsp:nvSpPr>
      <dsp:spPr>
        <a:xfrm>
          <a:off x="5160445" y="1295439"/>
          <a:ext cx="1479994" cy="1234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Собрание депутатов Еткульского муниципального района</a:t>
          </a:r>
          <a:endParaRPr lang="ru-RU" sz="1000" kern="1200" dirty="0"/>
        </a:p>
      </dsp:txBody>
      <dsp:txXfrm>
        <a:off x="5160445" y="1295439"/>
        <a:ext cx="1479994" cy="1234841"/>
      </dsp:txXfrm>
    </dsp:sp>
    <dsp:sp modelId="{D083B34C-E9BA-45AB-B441-B178D209AFFC}">
      <dsp:nvSpPr>
        <dsp:cNvPr id="0" name=""/>
        <dsp:cNvSpPr/>
      </dsp:nvSpPr>
      <dsp:spPr>
        <a:xfrm>
          <a:off x="4381852" y="3388292"/>
          <a:ext cx="1677162" cy="1234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Финансовое управление администрации Еткульского муниципального района</a:t>
          </a:r>
          <a:endParaRPr lang="ru-RU" sz="1000" kern="1200" dirty="0"/>
        </a:p>
      </dsp:txBody>
      <dsp:txXfrm>
        <a:off x="4381852" y="3388292"/>
        <a:ext cx="1677162" cy="1234841"/>
      </dsp:txXfrm>
    </dsp:sp>
    <dsp:sp modelId="{D5771C10-DDCB-44D5-8BCA-46F3053F9E37}">
      <dsp:nvSpPr>
        <dsp:cNvPr id="0" name=""/>
        <dsp:cNvSpPr/>
      </dsp:nvSpPr>
      <dsp:spPr>
        <a:xfrm>
          <a:off x="2170584" y="3388292"/>
          <a:ext cx="1698586" cy="1234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Учреждения, организации</a:t>
          </a:r>
          <a:endParaRPr lang="ru-RU" sz="1000" kern="1200" dirty="0"/>
        </a:p>
      </dsp:txBody>
      <dsp:txXfrm>
        <a:off x="2170584" y="3388292"/>
        <a:ext cx="1698586" cy="1234841"/>
      </dsp:txXfrm>
    </dsp:sp>
    <dsp:sp modelId="{D7704CFF-41ED-4116-BA2B-52166632DA73}">
      <dsp:nvSpPr>
        <dsp:cNvPr id="0" name=""/>
        <dsp:cNvSpPr/>
      </dsp:nvSpPr>
      <dsp:spPr>
        <a:xfrm>
          <a:off x="1589159" y="1295439"/>
          <a:ext cx="1501419" cy="1234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Администрация Еткульского муниципального района</a:t>
          </a:r>
          <a:endParaRPr lang="ru-RU" sz="1000" kern="1200" dirty="0"/>
        </a:p>
      </dsp:txBody>
      <dsp:txXfrm>
        <a:off x="1589159" y="1295439"/>
        <a:ext cx="1501419" cy="123484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3AE593-0D8C-4A89-9DA2-73C552EFA052}">
      <dsp:nvSpPr>
        <dsp:cNvPr id="0" name=""/>
        <dsp:cNvSpPr/>
      </dsp:nvSpPr>
      <dsp:spPr>
        <a:xfrm rot="5400000">
          <a:off x="-145796" y="147808"/>
          <a:ext cx="971977" cy="6803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</a:t>
          </a:r>
          <a:endParaRPr lang="ru-RU" sz="1900" kern="1200" dirty="0"/>
        </a:p>
      </dsp:txBody>
      <dsp:txXfrm rot="5400000">
        <a:off x="-145796" y="147808"/>
        <a:ext cx="971977" cy="680384"/>
      </dsp:txXfrm>
    </dsp:sp>
    <dsp:sp modelId="{9C1A6C84-8EE9-41B3-ABE8-DAC3E0BD3F8C}">
      <dsp:nvSpPr>
        <dsp:cNvPr id="0" name=""/>
        <dsp:cNvSpPr/>
      </dsp:nvSpPr>
      <dsp:spPr>
        <a:xfrm rot="5400000">
          <a:off x="4129360" y="-3439973"/>
          <a:ext cx="631785" cy="7549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Составление проекта бюджета</a:t>
          </a:r>
          <a:endParaRPr lang="ru-RU" sz="2400" kern="1200" dirty="0"/>
        </a:p>
      </dsp:txBody>
      <dsp:txXfrm rot="5400000">
        <a:off x="4129360" y="-3439973"/>
        <a:ext cx="631785" cy="7549215"/>
      </dsp:txXfrm>
    </dsp:sp>
    <dsp:sp modelId="{16EB87D1-7107-4FAB-9C4F-054887FE8773}">
      <dsp:nvSpPr>
        <dsp:cNvPr id="0" name=""/>
        <dsp:cNvSpPr/>
      </dsp:nvSpPr>
      <dsp:spPr>
        <a:xfrm rot="5400000">
          <a:off x="-145796" y="1001167"/>
          <a:ext cx="971977" cy="6803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</a:t>
          </a:r>
          <a:endParaRPr lang="ru-RU" sz="1900" kern="1200" dirty="0"/>
        </a:p>
      </dsp:txBody>
      <dsp:txXfrm rot="5400000">
        <a:off x="-145796" y="1001167"/>
        <a:ext cx="971977" cy="680384"/>
      </dsp:txXfrm>
    </dsp:sp>
    <dsp:sp modelId="{52519CB0-D228-411E-8AEE-1FE22D9DC012}">
      <dsp:nvSpPr>
        <dsp:cNvPr id="0" name=""/>
        <dsp:cNvSpPr/>
      </dsp:nvSpPr>
      <dsp:spPr>
        <a:xfrm rot="5400000">
          <a:off x="4139099" y="-2603344"/>
          <a:ext cx="631785" cy="7549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Рассмотрение и утверждение бюджета</a:t>
          </a:r>
          <a:endParaRPr lang="ru-RU" sz="2400" kern="1200" dirty="0"/>
        </a:p>
      </dsp:txBody>
      <dsp:txXfrm rot="5400000">
        <a:off x="4139099" y="-2603344"/>
        <a:ext cx="631785" cy="7549215"/>
      </dsp:txXfrm>
    </dsp:sp>
    <dsp:sp modelId="{D7D853B4-A0A5-49BC-9D66-AAE9B8AE9493}">
      <dsp:nvSpPr>
        <dsp:cNvPr id="0" name=""/>
        <dsp:cNvSpPr/>
      </dsp:nvSpPr>
      <dsp:spPr>
        <a:xfrm rot="5400000">
          <a:off x="-145796" y="1854526"/>
          <a:ext cx="971977" cy="6803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3</a:t>
          </a:r>
          <a:endParaRPr lang="ru-RU" sz="1900" kern="1200" dirty="0"/>
        </a:p>
      </dsp:txBody>
      <dsp:txXfrm rot="5400000">
        <a:off x="-145796" y="1854526"/>
        <a:ext cx="971977" cy="680384"/>
      </dsp:txXfrm>
    </dsp:sp>
    <dsp:sp modelId="{ED2BBE2D-CF61-43F4-B317-CB5735E36E12}">
      <dsp:nvSpPr>
        <dsp:cNvPr id="0" name=""/>
        <dsp:cNvSpPr/>
      </dsp:nvSpPr>
      <dsp:spPr>
        <a:xfrm rot="5400000">
          <a:off x="4139099" y="-1749985"/>
          <a:ext cx="631785" cy="7549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Исполнение бюджета</a:t>
          </a:r>
          <a:endParaRPr lang="ru-RU" sz="2400" kern="1200" dirty="0"/>
        </a:p>
      </dsp:txBody>
      <dsp:txXfrm rot="5400000">
        <a:off x="4139099" y="-1749985"/>
        <a:ext cx="631785" cy="7549215"/>
      </dsp:txXfrm>
    </dsp:sp>
    <dsp:sp modelId="{2C7156E5-44AF-48EA-8881-2D4812B0BDF5}">
      <dsp:nvSpPr>
        <dsp:cNvPr id="0" name=""/>
        <dsp:cNvSpPr/>
      </dsp:nvSpPr>
      <dsp:spPr>
        <a:xfrm rot="5400000">
          <a:off x="-145796" y="2707885"/>
          <a:ext cx="971977" cy="6803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4</a:t>
          </a:r>
          <a:endParaRPr lang="ru-RU" sz="1900" kern="1200" dirty="0"/>
        </a:p>
      </dsp:txBody>
      <dsp:txXfrm rot="5400000">
        <a:off x="-145796" y="2707885"/>
        <a:ext cx="971977" cy="680384"/>
      </dsp:txXfrm>
    </dsp:sp>
    <dsp:sp modelId="{16091A52-AE3C-4AD1-A78E-F3BDC1237206}">
      <dsp:nvSpPr>
        <dsp:cNvPr id="0" name=""/>
        <dsp:cNvSpPr/>
      </dsp:nvSpPr>
      <dsp:spPr>
        <a:xfrm rot="5400000">
          <a:off x="4139099" y="-896626"/>
          <a:ext cx="631785" cy="7549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Утверждение бюджетной отчетности</a:t>
          </a:r>
          <a:endParaRPr lang="ru-RU" sz="2400" kern="1200" dirty="0"/>
        </a:p>
      </dsp:txBody>
      <dsp:txXfrm rot="5400000">
        <a:off x="4139099" y="-896626"/>
        <a:ext cx="631785" cy="7549215"/>
      </dsp:txXfrm>
    </dsp:sp>
    <dsp:sp modelId="{87127F3C-FDE8-4DBA-8E4C-339DE8BBAF2B}">
      <dsp:nvSpPr>
        <dsp:cNvPr id="0" name=""/>
        <dsp:cNvSpPr/>
      </dsp:nvSpPr>
      <dsp:spPr>
        <a:xfrm rot="5400000">
          <a:off x="-145796" y="3561243"/>
          <a:ext cx="971977" cy="6803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5</a:t>
          </a:r>
          <a:endParaRPr lang="ru-RU" sz="1900" kern="1200" dirty="0"/>
        </a:p>
      </dsp:txBody>
      <dsp:txXfrm rot="5400000">
        <a:off x="-145796" y="3561243"/>
        <a:ext cx="971977" cy="680384"/>
      </dsp:txXfrm>
    </dsp:sp>
    <dsp:sp modelId="{6320276E-9C3D-4C83-8D5C-0CC8067E797D}">
      <dsp:nvSpPr>
        <dsp:cNvPr id="0" name=""/>
        <dsp:cNvSpPr/>
      </dsp:nvSpPr>
      <dsp:spPr>
        <a:xfrm rot="5400000">
          <a:off x="4139099" y="-43267"/>
          <a:ext cx="631785" cy="7549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 </a:t>
          </a:r>
          <a:r>
            <a:rPr lang="ru-RU" sz="2400" kern="1200" dirty="0" smtClean="0"/>
            <a:t>Контроль за исполнением бюджета</a:t>
          </a:r>
          <a:endParaRPr lang="ru-RU" sz="2400" kern="1200" dirty="0"/>
        </a:p>
      </dsp:txBody>
      <dsp:txXfrm rot="5400000">
        <a:off x="4139099" y="-43267"/>
        <a:ext cx="631785" cy="754921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47E694-8C38-4773-8639-CA291EF3E9B6}">
      <dsp:nvSpPr>
        <dsp:cNvPr id="0" name=""/>
        <dsp:cNvSpPr/>
      </dsp:nvSpPr>
      <dsp:spPr>
        <a:xfrm>
          <a:off x="6088874" y="3007515"/>
          <a:ext cx="91440" cy="367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836"/>
              </a:lnTo>
              <a:lnTo>
                <a:pt x="96156" y="216836"/>
              </a:lnTo>
              <a:lnTo>
                <a:pt x="96156" y="3674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ABF69-1EEF-44EC-B79E-F636874368C6}">
      <dsp:nvSpPr>
        <dsp:cNvPr id="0" name=""/>
        <dsp:cNvSpPr/>
      </dsp:nvSpPr>
      <dsp:spPr>
        <a:xfrm>
          <a:off x="4122155" y="1295536"/>
          <a:ext cx="2012438" cy="472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190"/>
              </a:lnTo>
              <a:lnTo>
                <a:pt x="2012438" y="322190"/>
              </a:lnTo>
              <a:lnTo>
                <a:pt x="2012438" y="4727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26DED4-36F1-4DE3-B868-505251F08E38}">
      <dsp:nvSpPr>
        <dsp:cNvPr id="0" name=""/>
        <dsp:cNvSpPr/>
      </dsp:nvSpPr>
      <dsp:spPr>
        <a:xfrm>
          <a:off x="1843576" y="3082562"/>
          <a:ext cx="123531" cy="267106"/>
        </a:xfrm>
        <a:custGeom>
          <a:avLst/>
          <a:gdLst/>
          <a:ahLst/>
          <a:cxnLst/>
          <a:rect l="0" t="0" r="0" b="0"/>
          <a:pathLst>
            <a:path>
              <a:moveTo>
                <a:pt x="123531" y="0"/>
              </a:moveTo>
              <a:lnTo>
                <a:pt x="123531" y="116509"/>
              </a:lnTo>
              <a:lnTo>
                <a:pt x="0" y="116509"/>
              </a:lnTo>
              <a:lnTo>
                <a:pt x="0" y="2671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2F90E5-C276-45FD-B2B4-45AF223A1863}">
      <dsp:nvSpPr>
        <dsp:cNvPr id="0" name=""/>
        <dsp:cNvSpPr/>
      </dsp:nvSpPr>
      <dsp:spPr>
        <a:xfrm>
          <a:off x="1967107" y="1295536"/>
          <a:ext cx="2155047" cy="472786"/>
        </a:xfrm>
        <a:custGeom>
          <a:avLst/>
          <a:gdLst/>
          <a:ahLst/>
          <a:cxnLst/>
          <a:rect l="0" t="0" r="0" b="0"/>
          <a:pathLst>
            <a:path>
              <a:moveTo>
                <a:pt x="2155047" y="0"/>
              </a:moveTo>
              <a:lnTo>
                <a:pt x="2155047" y="322190"/>
              </a:lnTo>
              <a:lnTo>
                <a:pt x="0" y="322190"/>
              </a:lnTo>
              <a:lnTo>
                <a:pt x="0" y="4727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EAA98A-7C5B-46A7-8E22-84A913997E48}">
      <dsp:nvSpPr>
        <dsp:cNvPr id="0" name=""/>
        <dsp:cNvSpPr/>
      </dsp:nvSpPr>
      <dsp:spPr>
        <a:xfrm>
          <a:off x="2364608" y="1582"/>
          <a:ext cx="3515093" cy="1293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3313D3-6647-4AE0-8E23-76249A730021}">
      <dsp:nvSpPr>
        <dsp:cNvPr id="0" name=""/>
        <dsp:cNvSpPr/>
      </dsp:nvSpPr>
      <dsp:spPr>
        <a:xfrm>
          <a:off x="2545233" y="173176"/>
          <a:ext cx="3515093" cy="1293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Бюджет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(форма образования и расходования денежных средств, предназначенных для финансового обеспечения задач и функций местного самоуправления)</a:t>
          </a:r>
          <a:endParaRPr lang="ru-RU" sz="1100" kern="1200" dirty="0"/>
        </a:p>
      </dsp:txBody>
      <dsp:txXfrm>
        <a:off x="2545233" y="173176"/>
        <a:ext cx="3515093" cy="1293954"/>
      </dsp:txXfrm>
    </dsp:sp>
    <dsp:sp modelId="{4144F762-EC81-403E-88AA-F64F5CEA3F2D}">
      <dsp:nvSpPr>
        <dsp:cNvPr id="0" name=""/>
        <dsp:cNvSpPr/>
      </dsp:nvSpPr>
      <dsp:spPr>
        <a:xfrm>
          <a:off x="220151" y="1768323"/>
          <a:ext cx="3493911" cy="1314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581C2-E5A2-497D-879B-4A20A2BE44A7}">
      <dsp:nvSpPr>
        <dsp:cNvPr id="0" name=""/>
        <dsp:cNvSpPr/>
      </dsp:nvSpPr>
      <dsp:spPr>
        <a:xfrm>
          <a:off x="400777" y="1939917"/>
          <a:ext cx="3493911" cy="13142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Доходы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(поступающие в бюджет денежные средства, за исключением средств, являющихся источниками финансирования дефицита бюджета)</a:t>
          </a:r>
          <a:endParaRPr lang="ru-RU" sz="1400" kern="1200" dirty="0"/>
        </a:p>
      </dsp:txBody>
      <dsp:txXfrm>
        <a:off x="400777" y="1939917"/>
        <a:ext cx="3493911" cy="1314238"/>
      </dsp:txXfrm>
    </dsp:sp>
    <dsp:sp modelId="{19AFC807-9A62-424E-8D04-B5179AD1B443}">
      <dsp:nvSpPr>
        <dsp:cNvPr id="0" name=""/>
        <dsp:cNvSpPr/>
      </dsp:nvSpPr>
      <dsp:spPr>
        <a:xfrm>
          <a:off x="-98714" y="3349668"/>
          <a:ext cx="3884582" cy="1432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4C4727-9075-47BF-B0A1-082B6BF1ABA4}">
      <dsp:nvSpPr>
        <dsp:cNvPr id="0" name=""/>
        <dsp:cNvSpPr/>
      </dsp:nvSpPr>
      <dsp:spPr>
        <a:xfrm>
          <a:off x="81910" y="3521262"/>
          <a:ext cx="3884582" cy="1432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Профицит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Принимается решение как использовать избыточные доходы (например: накапливать резервы, остатки, погашать долг)</a:t>
          </a:r>
          <a:endParaRPr lang="ru-RU" sz="1400" kern="1200" dirty="0"/>
        </a:p>
      </dsp:txBody>
      <dsp:txXfrm>
        <a:off x="81910" y="3521262"/>
        <a:ext cx="3884582" cy="1432537"/>
      </dsp:txXfrm>
    </dsp:sp>
    <dsp:sp modelId="{32E13117-E187-443B-81A4-E5BB96320708}">
      <dsp:nvSpPr>
        <dsp:cNvPr id="0" name=""/>
        <dsp:cNvSpPr/>
      </dsp:nvSpPr>
      <dsp:spPr>
        <a:xfrm>
          <a:off x="4245029" y="1768323"/>
          <a:ext cx="3779128" cy="12391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51146-1AE9-4D32-9DCA-34E90129B11D}">
      <dsp:nvSpPr>
        <dsp:cNvPr id="0" name=""/>
        <dsp:cNvSpPr/>
      </dsp:nvSpPr>
      <dsp:spPr>
        <a:xfrm>
          <a:off x="4425655" y="1939917"/>
          <a:ext cx="3779128" cy="1239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Расходы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(выплачиваемые из бюджета денежные средства, за исключением средств, являющихся источниками финансирования дефицита бюджета)</a:t>
          </a:r>
          <a:endParaRPr lang="ru-RU" sz="1400" kern="1200" dirty="0"/>
        </a:p>
      </dsp:txBody>
      <dsp:txXfrm>
        <a:off x="4425655" y="1939917"/>
        <a:ext cx="3779128" cy="1239192"/>
      </dsp:txXfrm>
    </dsp:sp>
    <dsp:sp modelId="{AA9B1029-D08A-463C-92AA-2B30F1519421}">
      <dsp:nvSpPr>
        <dsp:cNvPr id="0" name=""/>
        <dsp:cNvSpPr/>
      </dsp:nvSpPr>
      <dsp:spPr>
        <a:xfrm>
          <a:off x="4321086" y="3374948"/>
          <a:ext cx="3727888" cy="14896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50DF0-2ABA-4CC4-85F4-90C8D0457AD1}">
      <dsp:nvSpPr>
        <dsp:cNvPr id="0" name=""/>
        <dsp:cNvSpPr/>
      </dsp:nvSpPr>
      <dsp:spPr>
        <a:xfrm>
          <a:off x="4501711" y="3546542"/>
          <a:ext cx="3727888" cy="14896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Дефицит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Принимается решение как покрывать дефицит (например: использовать имеющиеся накопления, остатки, взять в долг)</a:t>
          </a:r>
          <a:endParaRPr lang="ru-RU" sz="1400" kern="1200" dirty="0"/>
        </a:p>
      </dsp:txBody>
      <dsp:txXfrm>
        <a:off x="4501711" y="3546542"/>
        <a:ext cx="3727888" cy="148965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53AC18-6115-4328-B641-079AAAF7864F}">
      <dsp:nvSpPr>
        <dsp:cNvPr id="0" name=""/>
        <dsp:cNvSpPr/>
      </dsp:nvSpPr>
      <dsp:spPr>
        <a:xfrm>
          <a:off x="0" y="0"/>
          <a:ext cx="2611933" cy="48736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Налоги</a:t>
          </a:r>
          <a:endParaRPr lang="ru-RU" sz="2800" kern="1200" dirty="0"/>
        </a:p>
      </dsp:txBody>
      <dsp:txXfrm>
        <a:off x="0" y="0"/>
        <a:ext cx="2611933" cy="1462087"/>
      </dsp:txXfrm>
    </dsp:sp>
    <dsp:sp modelId="{F8FAF8F6-1C81-4FB5-81DB-BE56887AF499}">
      <dsp:nvSpPr>
        <dsp:cNvPr id="0" name=""/>
        <dsp:cNvSpPr/>
      </dsp:nvSpPr>
      <dsp:spPr>
        <a:xfrm>
          <a:off x="298368" y="1263582"/>
          <a:ext cx="2089546" cy="532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Налог на доходы физических лиц</a:t>
          </a:r>
          <a:endParaRPr lang="ru-RU" sz="900" kern="1200" dirty="0"/>
        </a:p>
      </dsp:txBody>
      <dsp:txXfrm>
        <a:off x="298368" y="1263582"/>
        <a:ext cx="2089546" cy="532100"/>
      </dsp:txXfrm>
    </dsp:sp>
    <dsp:sp modelId="{66640FF5-EC5C-450F-9162-25B1B1598998}">
      <dsp:nvSpPr>
        <dsp:cNvPr id="0" name=""/>
        <dsp:cNvSpPr/>
      </dsp:nvSpPr>
      <dsp:spPr>
        <a:xfrm>
          <a:off x="298368" y="2037669"/>
          <a:ext cx="2089546" cy="587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Налог на добычу полезных ископаемых</a:t>
          </a:r>
          <a:endParaRPr lang="ru-RU" sz="900" kern="1200" dirty="0"/>
        </a:p>
      </dsp:txBody>
      <dsp:txXfrm>
        <a:off x="298368" y="2037669"/>
        <a:ext cx="2089546" cy="587465"/>
      </dsp:txXfrm>
    </dsp:sp>
    <dsp:sp modelId="{3CD42A70-EB37-4D6D-8DFE-CA32D2752A83}">
      <dsp:nvSpPr>
        <dsp:cNvPr id="0" name=""/>
        <dsp:cNvSpPr/>
      </dsp:nvSpPr>
      <dsp:spPr>
        <a:xfrm>
          <a:off x="262197" y="2747062"/>
          <a:ext cx="2089546" cy="532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Налог, взимаемый в связи с применением упрощенной системы налогообложения</a:t>
          </a:r>
          <a:endParaRPr lang="ru-RU" sz="900" kern="1200" dirty="0"/>
        </a:p>
      </dsp:txBody>
      <dsp:txXfrm>
        <a:off x="262197" y="2747062"/>
        <a:ext cx="2089546" cy="532100"/>
      </dsp:txXfrm>
    </dsp:sp>
    <dsp:sp modelId="{B25420D6-7BE3-4143-B5EC-BDA62544EA8A}">
      <dsp:nvSpPr>
        <dsp:cNvPr id="0" name=""/>
        <dsp:cNvSpPr/>
      </dsp:nvSpPr>
      <dsp:spPr>
        <a:xfrm>
          <a:off x="298368" y="3468922"/>
          <a:ext cx="2089546" cy="653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Акцизы</a:t>
          </a:r>
          <a:endParaRPr lang="ru-RU" sz="900" kern="1200" dirty="0"/>
        </a:p>
      </dsp:txBody>
      <dsp:txXfrm>
        <a:off x="298368" y="3468922"/>
        <a:ext cx="2089546" cy="653270"/>
      </dsp:txXfrm>
    </dsp:sp>
    <dsp:sp modelId="{9D5D127C-AF25-4FA2-908D-AE1EFED734F5}">
      <dsp:nvSpPr>
        <dsp:cNvPr id="0" name=""/>
        <dsp:cNvSpPr/>
      </dsp:nvSpPr>
      <dsp:spPr>
        <a:xfrm>
          <a:off x="298368" y="4201713"/>
          <a:ext cx="2089546" cy="532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другие</a:t>
          </a:r>
          <a:endParaRPr lang="ru-RU" sz="900" kern="1200" dirty="0"/>
        </a:p>
      </dsp:txBody>
      <dsp:txXfrm>
        <a:off x="298368" y="4201713"/>
        <a:ext cx="2089546" cy="532100"/>
      </dsp:txXfrm>
    </dsp:sp>
    <dsp:sp modelId="{E625F075-4566-481B-B0FF-988DE15A1CCC}">
      <dsp:nvSpPr>
        <dsp:cNvPr id="0" name=""/>
        <dsp:cNvSpPr/>
      </dsp:nvSpPr>
      <dsp:spPr>
        <a:xfrm>
          <a:off x="2808833" y="0"/>
          <a:ext cx="2611933" cy="48736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Неналоговые доходы</a:t>
          </a:r>
          <a:endParaRPr lang="ru-RU" sz="2800" kern="1200" dirty="0"/>
        </a:p>
      </dsp:txBody>
      <dsp:txXfrm>
        <a:off x="2808833" y="0"/>
        <a:ext cx="2611933" cy="1462087"/>
      </dsp:txXfrm>
    </dsp:sp>
    <dsp:sp modelId="{E17E69A7-FE08-4FB4-A3A6-4513B6843950}">
      <dsp:nvSpPr>
        <dsp:cNvPr id="0" name=""/>
        <dsp:cNvSpPr/>
      </dsp:nvSpPr>
      <dsp:spPr>
        <a:xfrm>
          <a:off x="3070026" y="1462206"/>
          <a:ext cx="2089546" cy="709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Доходы от продажи материальных и нематериальных активов</a:t>
          </a:r>
          <a:endParaRPr lang="ru-RU" sz="900" kern="1200" dirty="0"/>
        </a:p>
      </dsp:txBody>
      <dsp:txXfrm>
        <a:off x="3070026" y="1462206"/>
        <a:ext cx="2089546" cy="709983"/>
      </dsp:txXfrm>
    </dsp:sp>
    <dsp:sp modelId="{4248B716-2EB1-4EE3-B6D1-63C278557D15}">
      <dsp:nvSpPr>
        <dsp:cNvPr id="0" name=""/>
        <dsp:cNvSpPr/>
      </dsp:nvSpPr>
      <dsp:spPr>
        <a:xfrm>
          <a:off x="3070026" y="2281418"/>
          <a:ext cx="2089546" cy="709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Доходы от использования имущества, находящегося в  муниципальной собственности (аренда земли , аренда имущества)</a:t>
          </a:r>
          <a:endParaRPr lang="ru-RU" sz="900" kern="1200" dirty="0"/>
        </a:p>
      </dsp:txBody>
      <dsp:txXfrm>
        <a:off x="3070026" y="2281418"/>
        <a:ext cx="2089546" cy="709983"/>
      </dsp:txXfrm>
    </dsp:sp>
    <dsp:sp modelId="{19E490CE-82AE-4B22-A6BA-288C83AE9DD9}">
      <dsp:nvSpPr>
        <dsp:cNvPr id="0" name=""/>
        <dsp:cNvSpPr/>
      </dsp:nvSpPr>
      <dsp:spPr>
        <a:xfrm>
          <a:off x="3070026" y="3100629"/>
          <a:ext cx="2089546" cy="709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Штрафы</a:t>
          </a:r>
          <a:endParaRPr lang="ru-RU" sz="900" kern="1200" dirty="0"/>
        </a:p>
      </dsp:txBody>
      <dsp:txXfrm>
        <a:off x="3070026" y="3100629"/>
        <a:ext cx="2089546" cy="709983"/>
      </dsp:txXfrm>
    </dsp:sp>
    <dsp:sp modelId="{800864B7-A68F-4AEA-B13F-972E8795ABD7}">
      <dsp:nvSpPr>
        <dsp:cNvPr id="0" name=""/>
        <dsp:cNvSpPr/>
      </dsp:nvSpPr>
      <dsp:spPr>
        <a:xfrm>
          <a:off x="3070026" y="3919841"/>
          <a:ext cx="2089546" cy="709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другие</a:t>
          </a:r>
          <a:endParaRPr lang="ru-RU" sz="900" kern="1200" dirty="0"/>
        </a:p>
      </dsp:txBody>
      <dsp:txXfrm>
        <a:off x="3070026" y="3919841"/>
        <a:ext cx="2089546" cy="709983"/>
      </dsp:txXfrm>
    </dsp:sp>
    <dsp:sp modelId="{ED39DB24-94EC-4B23-B98E-57DFA31053F4}">
      <dsp:nvSpPr>
        <dsp:cNvPr id="0" name=""/>
        <dsp:cNvSpPr/>
      </dsp:nvSpPr>
      <dsp:spPr>
        <a:xfrm>
          <a:off x="5616661" y="0"/>
          <a:ext cx="2611933" cy="48736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Федеральные и областные средства</a:t>
          </a:r>
          <a:endParaRPr lang="ru-RU" sz="2800" kern="1200" dirty="0"/>
        </a:p>
      </dsp:txBody>
      <dsp:txXfrm>
        <a:off x="5616661" y="0"/>
        <a:ext cx="2611933" cy="1462087"/>
      </dsp:txXfrm>
    </dsp:sp>
    <dsp:sp modelId="{63CC1854-630C-4059-970C-120F7359D5A0}">
      <dsp:nvSpPr>
        <dsp:cNvPr id="0" name=""/>
        <dsp:cNvSpPr/>
      </dsp:nvSpPr>
      <dsp:spPr>
        <a:xfrm>
          <a:off x="5877855" y="1463515"/>
          <a:ext cx="2089546" cy="1469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Перечисления из федерального бюджета (программы)</a:t>
          </a:r>
          <a:endParaRPr lang="ru-RU" sz="900" kern="1200" dirty="0"/>
        </a:p>
      </dsp:txBody>
      <dsp:txXfrm>
        <a:off x="5877855" y="1463515"/>
        <a:ext cx="2089546" cy="1469464"/>
      </dsp:txXfrm>
    </dsp:sp>
    <dsp:sp modelId="{C5462E45-206B-4BAD-8A30-B53DBDB959C2}">
      <dsp:nvSpPr>
        <dsp:cNvPr id="0" name=""/>
        <dsp:cNvSpPr/>
      </dsp:nvSpPr>
      <dsp:spPr>
        <a:xfrm>
          <a:off x="5877855" y="3159051"/>
          <a:ext cx="2089546" cy="1469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Перечисления из областного бюджета (дотации, субсидии, субвенции)</a:t>
          </a:r>
          <a:endParaRPr lang="ru-RU" sz="900" kern="1200" dirty="0"/>
        </a:p>
      </dsp:txBody>
      <dsp:txXfrm>
        <a:off x="5877855" y="3159051"/>
        <a:ext cx="2089546" cy="146946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18B9C-4659-4B00-9D5D-E265848337BD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BEA11-CB91-4D3D-8BD8-6B2453C32C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323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36514E-2FBC-4468-ABCB-DB88DF7414E8}" type="slidenum">
              <a:rPr lang="ru-RU" altLang="ru-RU"/>
              <a:pPr/>
              <a:t>16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B7A01E-9BDD-411E-96A4-7F5B740889ED}" type="slidenum">
              <a:rPr lang="ru-RU" altLang="ru-RU"/>
              <a:pPr/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A88606-E829-46AB-92EA-DA140DF8B2A5}" type="slidenum">
              <a:rPr lang="ru-RU" altLang="ru-RU"/>
              <a:pPr/>
              <a:t>18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D87B4F-7086-4655-91ED-4646D6106670}" type="slidenum">
              <a:rPr lang="ru-RU" altLang="ru-RU"/>
              <a:pPr/>
              <a:t>20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B9820A-067F-44BF-B859-8EA1F4B208A9}" type="slidenum">
              <a:rPr lang="ru-RU" altLang="ru-RU"/>
              <a:pPr/>
              <a:t>21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D0E22F-4AA6-47E8-BD49-88BBF8184FC0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9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58200" cy="38164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Бюджет Еткульского муниципального района </a:t>
            </a:r>
            <a:br>
              <a:rPr lang="ru-RU" dirty="0" smtClean="0"/>
            </a:br>
            <a:r>
              <a:rPr lang="ru-RU" dirty="0" smtClean="0"/>
              <a:t>на 2022 год и на плановый период 2023 и 2024 годов</a:t>
            </a:r>
            <a:br>
              <a:rPr lang="ru-RU" dirty="0" smtClean="0"/>
            </a:br>
            <a:r>
              <a:rPr lang="ru-RU" dirty="0" smtClean="0"/>
              <a:t>для граждан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221088"/>
            <a:ext cx="8435280" cy="194421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Материал подготовлен на основе решения Собрания депутатов Еткульского муниципального района от 22.12.2021г. № 225 «О бюджете Еткульского муниципального района на 2022 год и на плановый период 2023 и 2024 годы». </a:t>
            </a:r>
          </a:p>
          <a:p>
            <a:r>
              <a:rPr lang="ru-RU" dirty="0" smtClean="0"/>
              <a:t>В материале наглядно и доступно рассказывается о местном бюджете: основах его формирования, основных характеристиках, статьях расходов.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363" y="148568"/>
            <a:ext cx="8501122" cy="1143000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Структура налоговых и неналоговых доходов бюджета в 2022 году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3074" name="Object 31"/>
          <p:cNvGraphicFramePr>
            <a:graphicFrameLocks noGrp="1"/>
          </p:cNvGraphicFramePr>
          <p:nvPr>
            <p:ph idx="1"/>
          </p:nvPr>
        </p:nvGraphicFramePr>
        <p:xfrm>
          <a:off x="73025" y="1371600"/>
          <a:ext cx="8604250" cy="5303838"/>
        </p:xfrm>
        <a:graphic>
          <a:graphicData uri="http://schemas.openxmlformats.org/presentationml/2006/ole">
            <p:oleObj spid="_x0000_s244738" name="Лист" r:id="rId3" imgW="8639122" imgH="4848120" progId="Excel.Sheet.8">
              <p:embed/>
            </p:oleObj>
          </a:graphicData>
        </a:graphic>
      </p:graphicFrame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6929438" y="3643313"/>
            <a:ext cx="15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301" y="-173736"/>
            <a:ext cx="8715375" cy="1371600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Динамика по основным доходным источникам районного бюджета в 2022 году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/>
        </p:nvGraphicFramePr>
        <p:xfrm>
          <a:off x="119063" y="869950"/>
          <a:ext cx="8474075" cy="5605463"/>
        </p:xfrm>
        <a:graphic>
          <a:graphicData uri="http://schemas.openxmlformats.org/presentationml/2006/ole">
            <p:oleObj spid="_x0000_s245762" name="Лист" r:id="rId3" imgW="7019945" imgH="4771980" progId="Excel.Sheet.8">
              <p:embed/>
            </p:oleObj>
          </a:graphicData>
        </a:graphic>
      </p:graphicFrame>
      <p:sp>
        <p:nvSpPr>
          <p:cNvPr id="3" name="Стрелка вправо 2"/>
          <p:cNvSpPr/>
          <p:nvPr/>
        </p:nvSpPr>
        <p:spPr>
          <a:xfrm rot="16200000">
            <a:off x="1849438" y="4479925"/>
            <a:ext cx="2120900" cy="488950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6200000">
            <a:off x="4041775" y="4973638"/>
            <a:ext cx="1146175" cy="438150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6200000">
            <a:off x="5699125" y="5114926"/>
            <a:ext cx="993775" cy="355600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6200000">
            <a:off x="7514432" y="5242718"/>
            <a:ext cx="742950" cy="303213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04" name="TextBox 3"/>
          <p:cNvSpPr txBox="1">
            <a:spLocks noChangeArrowheads="1"/>
          </p:cNvSpPr>
          <p:nvPr/>
        </p:nvSpPr>
        <p:spPr bwMode="auto">
          <a:xfrm>
            <a:off x="2555875" y="3336925"/>
            <a:ext cx="860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14,6 %</a:t>
            </a:r>
          </a:p>
        </p:txBody>
      </p:sp>
      <p:sp>
        <p:nvSpPr>
          <p:cNvPr id="4105" name="TextBox 4"/>
          <p:cNvSpPr txBox="1">
            <a:spLocks noChangeArrowheads="1"/>
          </p:cNvSpPr>
          <p:nvPr/>
        </p:nvSpPr>
        <p:spPr bwMode="auto">
          <a:xfrm>
            <a:off x="4241800" y="4313238"/>
            <a:ext cx="8032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42,9 %</a:t>
            </a:r>
          </a:p>
        </p:txBody>
      </p:sp>
      <p:sp>
        <p:nvSpPr>
          <p:cNvPr id="4106" name="TextBox 5"/>
          <p:cNvSpPr txBox="1">
            <a:spLocks noChangeArrowheads="1"/>
          </p:cNvSpPr>
          <p:nvPr/>
        </p:nvSpPr>
        <p:spPr bwMode="auto">
          <a:xfrm>
            <a:off x="5849938" y="4456113"/>
            <a:ext cx="7858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6,9 %</a:t>
            </a:r>
          </a:p>
        </p:txBody>
      </p:sp>
      <p:sp>
        <p:nvSpPr>
          <p:cNvPr id="4107" name="TextBox 11"/>
          <p:cNvSpPr txBox="1">
            <a:spLocks noChangeArrowheads="1"/>
          </p:cNvSpPr>
          <p:nvPr/>
        </p:nvSpPr>
        <p:spPr bwMode="auto">
          <a:xfrm>
            <a:off x="7556500" y="4684713"/>
            <a:ext cx="7318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5,4 %</a:t>
            </a:r>
          </a:p>
        </p:txBody>
      </p:sp>
      <p:sp>
        <p:nvSpPr>
          <p:cNvPr id="4108" name="TextBox 3"/>
          <p:cNvSpPr txBox="1">
            <a:spLocks noChangeArrowheads="1"/>
          </p:cNvSpPr>
          <p:nvPr/>
        </p:nvSpPr>
        <p:spPr bwMode="auto">
          <a:xfrm>
            <a:off x="1738313" y="6054725"/>
            <a:ext cx="1006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НДФЛ</a:t>
            </a:r>
          </a:p>
        </p:txBody>
      </p:sp>
      <p:sp>
        <p:nvSpPr>
          <p:cNvPr id="4109" name="TextBox 13"/>
          <p:cNvSpPr txBox="1">
            <a:spLocks noChangeArrowheads="1"/>
          </p:cNvSpPr>
          <p:nvPr/>
        </p:nvSpPr>
        <p:spPr bwMode="auto">
          <a:xfrm>
            <a:off x="3513138" y="6054725"/>
            <a:ext cx="1006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НДПИ</a:t>
            </a:r>
          </a:p>
        </p:txBody>
      </p:sp>
      <p:sp>
        <p:nvSpPr>
          <p:cNvPr id="4110" name="TextBox 14"/>
          <p:cNvSpPr txBox="1">
            <a:spLocks noChangeArrowheads="1"/>
          </p:cNvSpPr>
          <p:nvPr/>
        </p:nvSpPr>
        <p:spPr bwMode="auto">
          <a:xfrm>
            <a:off x="4833938" y="5776913"/>
            <a:ext cx="1822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Налог по упрощенной системе</a:t>
            </a:r>
          </a:p>
        </p:txBody>
      </p:sp>
      <p:sp>
        <p:nvSpPr>
          <p:cNvPr id="4111" name="TextBox 15"/>
          <p:cNvSpPr txBox="1">
            <a:spLocks noChangeArrowheads="1"/>
          </p:cNvSpPr>
          <p:nvPr/>
        </p:nvSpPr>
        <p:spPr bwMode="auto">
          <a:xfrm>
            <a:off x="7056438" y="6051550"/>
            <a:ext cx="1187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Акцизы</a:t>
            </a:r>
          </a:p>
        </p:txBody>
      </p:sp>
      <p:sp>
        <p:nvSpPr>
          <p:cNvPr id="4112" name="TextBox 3"/>
          <p:cNvSpPr txBox="1">
            <a:spLocks noChangeArrowheads="1"/>
          </p:cNvSpPr>
          <p:nvPr/>
        </p:nvSpPr>
        <p:spPr bwMode="auto">
          <a:xfrm>
            <a:off x="7480300" y="1012825"/>
            <a:ext cx="1354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88" y="792163"/>
          <a:ext cx="8393112" cy="6018212"/>
        </p:xfrm>
        <a:graphic>
          <a:graphicData uri="http://schemas.openxmlformats.org/presentationml/2006/ole">
            <p:oleObj spid="_x0000_s246786" name="Лист" r:id="rId3" imgW="8248779" imgH="5915160" progId="Excel.Sheet.8">
              <p:embed/>
            </p:oleObj>
          </a:graphicData>
        </a:graphic>
      </p:graphicFrame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57200" y="2651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4000" b="1" smtClean="0"/>
              <a:t>Расходы на национальные проекты </a:t>
            </a:r>
            <a:br>
              <a:rPr lang="ru-RU" altLang="ru-RU" sz="4000" b="1" smtClean="0"/>
            </a:br>
            <a:r>
              <a:rPr lang="ru-RU" altLang="ru-RU" sz="4000" b="1" smtClean="0"/>
              <a:t>в 2022 году</a:t>
            </a:r>
            <a:r>
              <a:rPr lang="ru-RU" altLang="ru-RU" sz="2800" b="1" smtClean="0"/>
              <a:t/>
            </a:r>
            <a:br>
              <a:rPr lang="ru-RU" altLang="ru-RU" sz="2800" b="1" smtClean="0"/>
            </a:br>
            <a:endParaRPr lang="ru-RU" altLang="ru-RU" sz="2800" b="1" smtClean="0"/>
          </a:p>
        </p:txBody>
      </p:sp>
      <p:pic>
        <p:nvPicPr>
          <p:cNvPr id="5124" name="Рисунок 5"/>
          <p:cNvPicPr>
            <a:picLocks noChangeAspect="1" noChangeArrowheads="1"/>
          </p:cNvPicPr>
          <p:nvPr/>
        </p:nvPicPr>
        <p:blipFill>
          <a:blip r:embed="rId4" cstate="print"/>
          <a:srcRect l="10320" t="43825" r="62450" b="25343"/>
          <a:stretch>
            <a:fillRect/>
          </a:stretch>
        </p:blipFill>
        <p:spPr bwMode="auto">
          <a:xfrm>
            <a:off x="4479925" y="1495425"/>
            <a:ext cx="4664075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6"/>
          <p:cNvPicPr>
            <a:picLocks noChangeAspect="1" noChangeArrowheads="1"/>
          </p:cNvPicPr>
          <p:nvPr/>
        </p:nvPicPr>
        <p:blipFill>
          <a:blip r:embed="rId5" cstate="print"/>
          <a:srcRect l="32664" t="30460" r="63853" b="30025"/>
          <a:stretch>
            <a:fillRect/>
          </a:stretch>
        </p:blipFill>
        <p:spPr bwMode="auto">
          <a:xfrm>
            <a:off x="3981450" y="1495425"/>
            <a:ext cx="600075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22376" y="-649224"/>
            <a:ext cx="8229600" cy="1298448"/>
          </a:xfrm>
          <a:prstGeom prst="rect">
            <a:avLst/>
          </a:prstGeom>
          <a:ex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Расходы районного бюджета социального характера в 2022 году</a:t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altLang="ru-RU" sz="4000" b="1" dirty="0" smtClean="0"/>
              <a:t> </a:t>
            </a:r>
            <a:br>
              <a:rPr lang="ru-RU" altLang="ru-RU" sz="4000" b="1" dirty="0" smtClean="0"/>
            </a:br>
            <a:r>
              <a:rPr lang="ru-RU" altLang="ru-RU" sz="3200" b="1" dirty="0" smtClean="0"/>
              <a:t> </a:t>
            </a:r>
            <a:br>
              <a:rPr lang="ru-RU" altLang="ru-RU" sz="3200" b="1" dirty="0" smtClean="0"/>
            </a:br>
            <a:endParaRPr lang="ru-RU" altLang="ru-RU" sz="3200" b="1" dirty="0" smtClean="0"/>
          </a:p>
        </p:txBody>
      </p:sp>
      <p:graphicFrame>
        <p:nvGraphicFramePr>
          <p:cNvPr id="6146" name="Диаграмма 6"/>
          <p:cNvGraphicFramePr>
            <a:graphicFrameLocks/>
          </p:cNvGraphicFramePr>
          <p:nvPr/>
        </p:nvGraphicFramePr>
        <p:xfrm>
          <a:off x="-150813" y="2306638"/>
          <a:ext cx="5980113" cy="4602162"/>
        </p:xfrm>
        <a:graphic>
          <a:graphicData uri="http://schemas.openxmlformats.org/presentationml/2006/ole">
            <p:oleObj spid="_x0000_s247810" name="Диаграмма" r:id="rId3" imgW="5981824" imgH="4600530" progId="Excel.Sheet.8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35688" y="2155825"/>
            <a:ext cx="3008312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Здравоохранение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Социальная политика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Физкультура и спорт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Культура</a:t>
            </a:r>
          </a:p>
          <a:p>
            <a:pPr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043613" y="2155825"/>
            <a:ext cx="19050" cy="14462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 flipV="1">
            <a:off x="4910138" y="2551113"/>
            <a:ext cx="1133475" cy="941387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1" name="TextBox 13"/>
          <p:cNvSpPr txBox="1">
            <a:spLocks noChangeArrowheads="1"/>
          </p:cNvSpPr>
          <p:nvPr/>
        </p:nvSpPr>
        <p:spPr bwMode="auto">
          <a:xfrm>
            <a:off x="3424238" y="3246438"/>
            <a:ext cx="1074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79,2 %</a:t>
            </a:r>
          </a:p>
        </p:txBody>
      </p:sp>
      <p:sp>
        <p:nvSpPr>
          <p:cNvPr id="6152" name="TextBox 15"/>
          <p:cNvSpPr txBox="1">
            <a:spLocks noChangeArrowheads="1"/>
          </p:cNvSpPr>
          <p:nvPr/>
        </p:nvSpPr>
        <p:spPr bwMode="auto">
          <a:xfrm>
            <a:off x="1362075" y="1833563"/>
            <a:ext cx="1225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/>
              <a:t>995,9 </a:t>
            </a:r>
          </a:p>
          <a:p>
            <a:pPr algn="ctr"/>
            <a:r>
              <a:rPr lang="ru-RU" altLang="ru-RU" b="1"/>
              <a:t>млн.руб.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006" y="11408"/>
            <a:ext cx="8501122" cy="1143000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Распределение расходов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отраслям в 2022 году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7170" name="Object 31"/>
          <p:cNvGraphicFramePr>
            <a:graphicFrameLocks noGrp="1"/>
          </p:cNvGraphicFramePr>
          <p:nvPr>
            <p:ph idx="1"/>
          </p:nvPr>
        </p:nvGraphicFramePr>
        <p:xfrm>
          <a:off x="190500" y="1533525"/>
          <a:ext cx="8791575" cy="4751388"/>
        </p:xfrm>
        <a:graphic>
          <a:graphicData uri="http://schemas.openxmlformats.org/presentationml/2006/ole">
            <p:oleObj spid="_x0000_s248834" name="Worksheet" r:id="rId3" imgW="7896196" imgH="4267048" progId="Excel.Sheet.8">
              <p:embed/>
            </p:oleObj>
          </a:graphicData>
        </a:graphic>
      </p:graphicFrame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6929438" y="3643313"/>
            <a:ext cx="15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42844" y="493776"/>
            <a:ext cx="9001156" cy="868680"/>
          </a:xfrm>
          <a:extLst>
            <a:ext uri="{909E8E84-426E-40DD-AFC4-6F175D3DCCD1}"/>
            <a:ext uri="{91240B29-F687-4F45-9708-019B960494DF}"/>
          </a:ex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3200" b="1" dirty="0"/>
              <a:t>Программный бюджет </a:t>
            </a:r>
            <a:r>
              <a:rPr lang="ru-RU" altLang="ru-RU" sz="3200" dirty="0"/>
              <a:t/>
            </a:r>
            <a:br>
              <a:rPr lang="ru-RU" altLang="ru-RU" sz="3200" dirty="0"/>
            </a:br>
            <a:r>
              <a:rPr lang="ru-RU" altLang="ru-RU" sz="3200" dirty="0"/>
              <a:t>В 2022 году запланировано финансирование расходов по 23 муниципальным программам на общую сумму   </a:t>
            </a:r>
            <a:r>
              <a:rPr lang="ru-RU" altLang="ru-RU" sz="3200" dirty="0" smtClean="0"/>
              <a:t>1233,6 </a:t>
            </a:r>
            <a:r>
              <a:rPr lang="ru-RU" altLang="ru-RU" sz="3200" dirty="0"/>
              <a:t>млн.рублей  (</a:t>
            </a:r>
            <a:r>
              <a:rPr lang="ru-RU" altLang="ru-RU" sz="3200" dirty="0" smtClean="0"/>
              <a:t>98,1%)</a:t>
            </a: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194" name="Диаграмма 5"/>
          <p:cNvGraphicFramePr>
            <a:graphicFrameLocks/>
          </p:cNvGraphicFramePr>
          <p:nvPr/>
        </p:nvGraphicFramePr>
        <p:xfrm>
          <a:off x="95250" y="2543175"/>
          <a:ext cx="8705850" cy="4248150"/>
        </p:xfrm>
        <a:graphic>
          <a:graphicData uri="http://schemas.openxmlformats.org/presentationml/2006/ole">
            <p:oleObj spid="_x0000_s249858" name="Диаграмма" r:id="rId3" imgW="8705844" imgH="4248180" progId="Excel.Sheet.8">
              <p:embed/>
            </p:oleObj>
          </a:graphicData>
        </a:graphic>
      </p:graphicFrame>
      <p:sp>
        <p:nvSpPr>
          <p:cNvPr id="8" name="Стрелка вправо 7"/>
          <p:cNvSpPr/>
          <p:nvPr/>
        </p:nvSpPr>
        <p:spPr>
          <a:xfrm rot="16200000">
            <a:off x="4291806" y="1488282"/>
            <a:ext cx="617537" cy="13335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7" name="TextBox 20"/>
          <p:cNvSpPr txBox="1">
            <a:spLocks noChangeArrowheads="1"/>
          </p:cNvSpPr>
          <p:nvPr/>
        </p:nvSpPr>
        <p:spPr bwMode="auto">
          <a:xfrm>
            <a:off x="4117975" y="2114550"/>
            <a:ext cx="995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+10,6%</a:t>
            </a:r>
          </a:p>
        </p:txBody>
      </p:sp>
      <p:sp>
        <p:nvSpPr>
          <p:cNvPr id="8198" name="TextBox 2"/>
          <p:cNvSpPr txBox="1">
            <a:spLocks noChangeArrowheads="1"/>
          </p:cNvSpPr>
          <p:nvPr/>
        </p:nvSpPr>
        <p:spPr bwMode="auto">
          <a:xfrm>
            <a:off x="1263650" y="239395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1142,2 млн.руб.</a:t>
            </a:r>
          </a:p>
        </p:txBody>
      </p:sp>
      <p:sp>
        <p:nvSpPr>
          <p:cNvPr id="8199" name="TextBox 12"/>
          <p:cNvSpPr txBox="1">
            <a:spLocks noChangeArrowheads="1"/>
          </p:cNvSpPr>
          <p:nvPr/>
        </p:nvSpPr>
        <p:spPr bwMode="auto">
          <a:xfrm>
            <a:off x="3713163" y="2451100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1257,5 млн.руб.</a:t>
            </a:r>
          </a:p>
        </p:txBody>
      </p:sp>
      <p:sp>
        <p:nvSpPr>
          <p:cNvPr id="8200" name="TextBox 13"/>
          <p:cNvSpPr txBox="1">
            <a:spLocks noChangeArrowheads="1"/>
          </p:cNvSpPr>
          <p:nvPr/>
        </p:nvSpPr>
        <p:spPr bwMode="auto">
          <a:xfrm>
            <a:off x="1606550" y="4743450"/>
            <a:ext cx="11096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1115,6 млн.руб.</a:t>
            </a:r>
          </a:p>
        </p:txBody>
      </p:sp>
      <p:sp>
        <p:nvSpPr>
          <p:cNvPr id="8201" name="TextBox 14"/>
          <p:cNvSpPr txBox="1">
            <a:spLocks noChangeArrowheads="1"/>
          </p:cNvSpPr>
          <p:nvPr/>
        </p:nvSpPr>
        <p:spPr bwMode="auto">
          <a:xfrm>
            <a:off x="3786188" y="4743450"/>
            <a:ext cx="1193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1233,6 млн.руб.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Цилиндр 3"/>
          <p:cNvSpPr/>
          <p:nvPr/>
        </p:nvSpPr>
        <p:spPr>
          <a:xfrm>
            <a:off x="5418138" y="2597150"/>
            <a:ext cx="887412" cy="3694113"/>
          </a:xfrm>
          <a:prstGeom prst="can">
            <a:avLst/>
          </a:prstGeom>
          <a:solidFill>
            <a:srgbClr val="FF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576390"/>
            <a:ext cx="8229600" cy="1545018"/>
          </a:xfrm>
          <a:extLst>
            <a:ext uri="{909E8E84-426E-40DD-AFC4-6F175D3DCCD1}"/>
            <a:ext uri="{91240B29-F687-4F45-9708-019B960494DF}"/>
          </a:ex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Муниципальная программа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«Развитие здравоохранения»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Еткульском муниципальном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районе</a:t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altLang="ru-RU" sz="4000" b="1" dirty="0" smtClean="0"/>
              <a:t> </a:t>
            </a:r>
            <a:br>
              <a:rPr lang="ru-RU" altLang="ru-RU" sz="4000" b="1" dirty="0" smtClean="0"/>
            </a:br>
            <a:r>
              <a:rPr lang="ru-RU" altLang="ru-RU" sz="3200" b="1" dirty="0" smtClean="0"/>
              <a:t>  </a:t>
            </a:r>
            <a:br>
              <a:rPr lang="ru-RU" altLang="ru-RU" sz="3200" b="1" dirty="0" smtClean="0"/>
            </a:br>
            <a:endParaRPr lang="ru-RU" altLang="ru-RU" sz="3200" b="1" dirty="0" smtClean="0"/>
          </a:p>
        </p:txBody>
      </p:sp>
      <p:sp>
        <p:nvSpPr>
          <p:cNvPr id="12292" name="TextBox 11"/>
          <p:cNvSpPr txBox="1">
            <a:spLocks noChangeArrowheads="1"/>
          </p:cNvSpPr>
          <p:nvPr/>
        </p:nvSpPr>
        <p:spPr bwMode="auto">
          <a:xfrm>
            <a:off x="457200" y="4829175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/>
              <a:t>     </a:t>
            </a:r>
          </a:p>
        </p:txBody>
      </p:sp>
      <p:sp>
        <p:nvSpPr>
          <p:cNvPr id="12293" name="TextBox 14"/>
          <p:cNvSpPr txBox="1">
            <a:spLocks noChangeArrowheads="1"/>
          </p:cNvSpPr>
          <p:nvPr/>
        </p:nvSpPr>
        <p:spPr bwMode="auto">
          <a:xfrm>
            <a:off x="5418138" y="4265613"/>
            <a:ext cx="987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47,2 %</a:t>
            </a:r>
          </a:p>
        </p:txBody>
      </p:sp>
      <p:sp>
        <p:nvSpPr>
          <p:cNvPr id="16" name="Стрелка вправо 15"/>
          <p:cNvSpPr/>
          <p:nvPr/>
        </p:nvSpPr>
        <p:spPr>
          <a:xfrm rot="16200000">
            <a:off x="5314951" y="5026025"/>
            <a:ext cx="1147762" cy="604837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5" name="TextBox 16"/>
          <p:cNvSpPr txBox="1">
            <a:spLocks noChangeArrowheads="1"/>
          </p:cNvSpPr>
          <p:nvPr/>
        </p:nvSpPr>
        <p:spPr bwMode="auto">
          <a:xfrm>
            <a:off x="4822825" y="2166938"/>
            <a:ext cx="27368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200" b="1"/>
              <a:t>(+250,5 тыс.руб.)</a:t>
            </a:r>
          </a:p>
        </p:txBody>
      </p:sp>
      <p:sp>
        <p:nvSpPr>
          <p:cNvPr id="12296" name="TextBox 17"/>
          <p:cNvSpPr txBox="1">
            <a:spLocks noChangeArrowheads="1"/>
          </p:cNvSpPr>
          <p:nvPr/>
        </p:nvSpPr>
        <p:spPr bwMode="auto">
          <a:xfrm>
            <a:off x="4949825" y="1704975"/>
            <a:ext cx="2482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781,5 тыс.руб</a:t>
            </a:r>
            <a:r>
              <a:rPr lang="ru-RU" altLang="ru-RU" b="1"/>
              <a:t>.</a:t>
            </a:r>
          </a:p>
        </p:txBody>
      </p:sp>
      <p:sp>
        <p:nvSpPr>
          <p:cNvPr id="12297" name="TextBox 17"/>
          <p:cNvSpPr txBox="1">
            <a:spLocks noChangeArrowheads="1"/>
          </p:cNvSpPr>
          <p:nvPr/>
        </p:nvSpPr>
        <p:spPr bwMode="auto">
          <a:xfrm>
            <a:off x="2095500" y="3541713"/>
            <a:ext cx="22653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531,0</a:t>
            </a:r>
            <a:r>
              <a:rPr lang="ru-RU" altLang="ru-RU" sz="2400" b="1"/>
              <a:t> тыс.руб</a:t>
            </a:r>
            <a:r>
              <a:rPr lang="ru-RU" altLang="ru-RU" b="1"/>
              <a:t>.</a:t>
            </a:r>
          </a:p>
        </p:txBody>
      </p:sp>
      <p:sp>
        <p:nvSpPr>
          <p:cNvPr id="12298" name="TextBox 17"/>
          <p:cNvSpPr txBox="1">
            <a:spLocks noChangeArrowheads="1"/>
          </p:cNvSpPr>
          <p:nvPr/>
        </p:nvSpPr>
        <p:spPr bwMode="auto">
          <a:xfrm>
            <a:off x="2224088" y="6291263"/>
            <a:ext cx="1325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2021 год</a:t>
            </a:r>
          </a:p>
        </p:txBody>
      </p:sp>
      <p:sp>
        <p:nvSpPr>
          <p:cNvPr id="12299" name="TextBox 17"/>
          <p:cNvSpPr txBox="1">
            <a:spLocks noChangeArrowheads="1"/>
          </p:cNvSpPr>
          <p:nvPr/>
        </p:nvSpPr>
        <p:spPr bwMode="auto">
          <a:xfrm>
            <a:off x="5246688" y="6291263"/>
            <a:ext cx="1325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2022 год</a:t>
            </a:r>
          </a:p>
        </p:txBody>
      </p:sp>
      <p:sp>
        <p:nvSpPr>
          <p:cNvPr id="3" name="Цилиндр 2"/>
          <p:cNvSpPr/>
          <p:nvPr/>
        </p:nvSpPr>
        <p:spPr>
          <a:xfrm>
            <a:off x="2397125" y="4233863"/>
            <a:ext cx="868363" cy="2012950"/>
          </a:xfrm>
          <a:prstGeom prst="can">
            <a:avLst/>
          </a:prstGeom>
          <a:solidFill>
            <a:srgbClr val="E2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Цилиндр 3"/>
          <p:cNvSpPr/>
          <p:nvPr/>
        </p:nvSpPr>
        <p:spPr>
          <a:xfrm>
            <a:off x="4997450" y="2633663"/>
            <a:ext cx="760413" cy="3556000"/>
          </a:xfrm>
          <a:prstGeom prst="can">
            <a:avLst/>
          </a:prstGeom>
          <a:solidFill>
            <a:srgbClr val="FF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39496" y="466662"/>
            <a:ext cx="8229600" cy="1545018"/>
          </a:xfrm>
          <a:extLst>
            <a:ext uri="{909E8E84-426E-40DD-AFC4-6F175D3DCCD1}"/>
            <a:ext uri="{91240B29-F687-4F45-9708-019B960494DF}"/>
          </a:ex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Муниципальная программа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«Развитие образования»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Еткульском муниципальном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районе</a:t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altLang="ru-RU" sz="4000" b="1" dirty="0" smtClean="0"/>
              <a:t> </a:t>
            </a:r>
            <a:br>
              <a:rPr lang="ru-RU" altLang="ru-RU" sz="4000" b="1" dirty="0" smtClean="0"/>
            </a:br>
            <a:r>
              <a:rPr lang="ru-RU" altLang="ru-RU" sz="3200" b="1" dirty="0" smtClean="0"/>
              <a:t>  </a:t>
            </a:r>
            <a:br>
              <a:rPr lang="ru-RU" altLang="ru-RU" sz="3200" b="1" dirty="0" smtClean="0"/>
            </a:br>
            <a:endParaRPr lang="ru-RU" altLang="ru-RU" sz="3200" b="1" dirty="0" smtClean="0"/>
          </a:p>
        </p:txBody>
      </p:sp>
      <p:sp>
        <p:nvSpPr>
          <p:cNvPr id="13316" name="TextBox 11"/>
          <p:cNvSpPr txBox="1">
            <a:spLocks noChangeArrowheads="1"/>
          </p:cNvSpPr>
          <p:nvPr/>
        </p:nvSpPr>
        <p:spPr bwMode="auto">
          <a:xfrm>
            <a:off x="457200" y="4829175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/>
              <a:t>     </a:t>
            </a:r>
          </a:p>
        </p:txBody>
      </p:sp>
      <p:sp>
        <p:nvSpPr>
          <p:cNvPr id="13317" name="TextBox 14"/>
          <p:cNvSpPr txBox="1">
            <a:spLocks noChangeArrowheads="1"/>
          </p:cNvSpPr>
          <p:nvPr/>
        </p:nvSpPr>
        <p:spPr bwMode="auto">
          <a:xfrm>
            <a:off x="4916488" y="4379913"/>
            <a:ext cx="987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17,9 %</a:t>
            </a:r>
          </a:p>
        </p:txBody>
      </p:sp>
      <p:sp>
        <p:nvSpPr>
          <p:cNvPr id="13318" name="TextBox 16"/>
          <p:cNvSpPr txBox="1">
            <a:spLocks noChangeArrowheads="1"/>
          </p:cNvSpPr>
          <p:nvPr/>
        </p:nvSpPr>
        <p:spPr bwMode="auto">
          <a:xfrm>
            <a:off x="4529138" y="2243138"/>
            <a:ext cx="237331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200" b="1">
                <a:latin typeface="Times New Roman" pitchFamily="18" charset="0"/>
                <a:cs typeface="Times New Roman" pitchFamily="18" charset="0"/>
              </a:rPr>
              <a:t>(+93,6 млн.руб.)</a:t>
            </a:r>
          </a:p>
        </p:txBody>
      </p:sp>
      <p:sp>
        <p:nvSpPr>
          <p:cNvPr id="13319" name="TextBox 17"/>
          <p:cNvSpPr txBox="1">
            <a:spLocks noChangeArrowheads="1"/>
          </p:cNvSpPr>
          <p:nvPr/>
        </p:nvSpPr>
        <p:spPr bwMode="auto">
          <a:xfrm>
            <a:off x="4529138" y="1781175"/>
            <a:ext cx="2254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615,5 млн.руб.</a:t>
            </a:r>
          </a:p>
        </p:txBody>
      </p:sp>
      <p:sp>
        <p:nvSpPr>
          <p:cNvPr id="13320" name="TextBox 17"/>
          <p:cNvSpPr txBox="1">
            <a:spLocks noChangeArrowheads="1"/>
          </p:cNvSpPr>
          <p:nvPr/>
        </p:nvSpPr>
        <p:spPr bwMode="auto">
          <a:xfrm>
            <a:off x="1828800" y="2481263"/>
            <a:ext cx="228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521,9 млн.руб.</a:t>
            </a:r>
          </a:p>
        </p:txBody>
      </p:sp>
      <p:sp>
        <p:nvSpPr>
          <p:cNvPr id="13321" name="TextBox 17"/>
          <p:cNvSpPr txBox="1">
            <a:spLocks noChangeArrowheads="1"/>
          </p:cNvSpPr>
          <p:nvPr/>
        </p:nvSpPr>
        <p:spPr bwMode="auto">
          <a:xfrm>
            <a:off x="2265363" y="6262688"/>
            <a:ext cx="1416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2021 год</a:t>
            </a:r>
          </a:p>
        </p:txBody>
      </p:sp>
      <p:sp>
        <p:nvSpPr>
          <p:cNvPr id="13322" name="TextBox 17"/>
          <p:cNvSpPr txBox="1">
            <a:spLocks noChangeArrowheads="1"/>
          </p:cNvSpPr>
          <p:nvPr/>
        </p:nvSpPr>
        <p:spPr bwMode="auto">
          <a:xfrm>
            <a:off x="4854575" y="6267450"/>
            <a:ext cx="1284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2022 год</a:t>
            </a:r>
          </a:p>
        </p:txBody>
      </p:sp>
      <p:sp>
        <p:nvSpPr>
          <p:cNvPr id="3" name="Цилиндр 2"/>
          <p:cNvSpPr/>
          <p:nvPr/>
        </p:nvSpPr>
        <p:spPr>
          <a:xfrm>
            <a:off x="2414588" y="3044825"/>
            <a:ext cx="758825" cy="3100388"/>
          </a:xfrm>
          <a:prstGeom prst="can">
            <a:avLst/>
          </a:prstGeom>
          <a:solidFill>
            <a:srgbClr val="E2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6200000">
            <a:off x="4895851" y="5059362"/>
            <a:ext cx="958850" cy="498475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Цилиндр 14"/>
          <p:cNvSpPr/>
          <p:nvPr/>
        </p:nvSpPr>
        <p:spPr>
          <a:xfrm>
            <a:off x="5291138" y="3081338"/>
            <a:ext cx="768350" cy="3201987"/>
          </a:xfrm>
          <a:prstGeom prst="can">
            <a:avLst/>
          </a:prstGeom>
          <a:solidFill>
            <a:srgbClr val="FF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732537"/>
            <a:ext cx="8229600" cy="1545018"/>
          </a:xfrm>
          <a:extLst>
            <a:ext uri="{909E8E84-426E-40DD-AFC4-6F175D3DCCD1}"/>
            <a:ext uri="{91240B29-F687-4F45-9708-019B960494DF}"/>
          </a:ex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Муниципальная программа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«Развитие социальной защиты населения»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Еткульском муниципальном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районе</a:t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altLang="ru-RU" sz="4000" b="1" dirty="0" smtClean="0"/>
              <a:t> </a:t>
            </a:r>
            <a:br>
              <a:rPr lang="ru-RU" altLang="ru-RU" sz="4000" b="1" dirty="0" smtClean="0"/>
            </a:br>
            <a:r>
              <a:rPr lang="ru-RU" altLang="ru-RU" sz="3200" b="1" dirty="0" smtClean="0"/>
              <a:t>  </a:t>
            </a:r>
            <a:br>
              <a:rPr lang="ru-RU" altLang="ru-RU" sz="3200" b="1" dirty="0" smtClean="0"/>
            </a:br>
            <a:endParaRPr lang="ru-RU" altLang="ru-RU" sz="3200" b="1" dirty="0" smtClean="0"/>
          </a:p>
        </p:txBody>
      </p:sp>
      <p:sp>
        <p:nvSpPr>
          <p:cNvPr id="14340" name="TextBox 11"/>
          <p:cNvSpPr txBox="1">
            <a:spLocks noChangeArrowheads="1"/>
          </p:cNvSpPr>
          <p:nvPr/>
        </p:nvSpPr>
        <p:spPr bwMode="auto">
          <a:xfrm>
            <a:off x="457200" y="4829175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/>
              <a:t>     </a:t>
            </a:r>
          </a:p>
        </p:txBody>
      </p:sp>
      <p:sp>
        <p:nvSpPr>
          <p:cNvPr id="14341" name="TextBox 14"/>
          <p:cNvSpPr txBox="1">
            <a:spLocks noChangeArrowheads="1"/>
          </p:cNvSpPr>
          <p:nvPr/>
        </p:nvSpPr>
        <p:spPr bwMode="auto">
          <a:xfrm>
            <a:off x="5327650" y="4608513"/>
            <a:ext cx="987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-5,8 %</a:t>
            </a:r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5246687" y="5183188"/>
            <a:ext cx="925513" cy="522288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43" name="TextBox 16"/>
          <p:cNvSpPr txBox="1">
            <a:spLocks noChangeArrowheads="1"/>
          </p:cNvSpPr>
          <p:nvPr/>
        </p:nvSpPr>
        <p:spPr bwMode="auto">
          <a:xfrm>
            <a:off x="5060950" y="2651125"/>
            <a:ext cx="22415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200" b="1">
                <a:latin typeface="Times New Roman" pitchFamily="18" charset="0"/>
                <a:cs typeface="Times New Roman" pitchFamily="18" charset="0"/>
              </a:rPr>
              <a:t>(-14,5 млн.руб.)</a:t>
            </a:r>
          </a:p>
        </p:txBody>
      </p:sp>
      <p:sp>
        <p:nvSpPr>
          <p:cNvPr id="14344" name="TextBox 17"/>
          <p:cNvSpPr txBox="1">
            <a:spLocks noChangeArrowheads="1"/>
          </p:cNvSpPr>
          <p:nvPr/>
        </p:nvSpPr>
        <p:spPr bwMode="auto">
          <a:xfrm>
            <a:off x="5060950" y="2189163"/>
            <a:ext cx="2341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235,7 млн.руб.</a:t>
            </a:r>
          </a:p>
        </p:txBody>
      </p:sp>
      <p:sp>
        <p:nvSpPr>
          <p:cNvPr id="14345" name="TextBox 17"/>
          <p:cNvSpPr txBox="1">
            <a:spLocks noChangeArrowheads="1"/>
          </p:cNvSpPr>
          <p:nvPr/>
        </p:nvSpPr>
        <p:spPr bwMode="auto">
          <a:xfrm>
            <a:off x="2081213" y="2524125"/>
            <a:ext cx="2198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250,2 млн.руб.</a:t>
            </a:r>
          </a:p>
        </p:txBody>
      </p:sp>
      <p:sp>
        <p:nvSpPr>
          <p:cNvPr id="14346" name="TextBox 17"/>
          <p:cNvSpPr txBox="1">
            <a:spLocks noChangeArrowheads="1"/>
          </p:cNvSpPr>
          <p:nvPr/>
        </p:nvSpPr>
        <p:spPr bwMode="auto">
          <a:xfrm>
            <a:off x="2395538" y="6342063"/>
            <a:ext cx="1311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2021 год</a:t>
            </a:r>
          </a:p>
        </p:txBody>
      </p:sp>
      <p:sp>
        <p:nvSpPr>
          <p:cNvPr id="14347" name="TextBox 17"/>
          <p:cNvSpPr txBox="1">
            <a:spLocks noChangeArrowheads="1"/>
          </p:cNvSpPr>
          <p:nvPr/>
        </p:nvSpPr>
        <p:spPr bwMode="auto">
          <a:xfrm>
            <a:off x="5126038" y="6342063"/>
            <a:ext cx="1135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2022 год</a:t>
            </a:r>
          </a:p>
        </p:txBody>
      </p:sp>
      <p:sp>
        <p:nvSpPr>
          <p:cNvPr id="3" name="Цилиндр 2"/>
          <p:cNvSpPr/>
          <p:nvPr/>
        </p:nvSpPr>
        <p:spPr>
          <a:xfrm>
            <a:off x="2574925" y="2986088"/>
            <a:ext cx="768350" cy="3355975"/>
          </a:xfrm>
          <a:prstGeom prst="can">
            <a:avLst/>
          </a:prstGeom>
          <a:solidFill>
            <a:srgbClr val="E2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Цилиндр 1"/>
          <p:cNvSpPr/>
          <p:nvPr/>
        </p:nvSpPr>
        <p:spPr>
          <a:xfrm>
            <a:off x="1838325" y="2571750"/>
            <a:ext cx="968375" cy="3778250"/>
          </a:xfrm>
          <a:prstGeom prst="can">
            <a:avLst/>
          </a:prstGeom>
          <a:solidFill>
            <a:srgbClr val="E2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3962400" y="2286000"/>
            <a:ext cx="1038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/>
              <a:t>  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8313" y="868998"/>
            <a:ext cx="8229600" cy="1143000"/>
          </a:xfrm>
          <a:extLst>
            <a:ext uri="{909E8E84-426E-40DD-AFC4-6F175D3DCCD1}"/>
            <a:ext uri="{91240B29-F687-4F45-9708-019B960494DF}"/>
          </a:ex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Программы по жилищно-коммунальному хозяйству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altLang="ru-RU" sz="4000" b="1" dirty="0" smtClean="0"/>
              <a:t> </a:t>
            </a:r>
            <a:br>
              <a:rPr lang="ru-RU" altLang="ru-RU" sz="4000" b="1" dirty="0" smtClean="0"/>
            </a:br>
            <a:r>
              <a:rPr lang="ru-RU" altLang="ru-RU" sz="3200" b="1" dirty="0" smtClean="0"/>
              <a:t>  </a:t>
            </a:r>
            <a:br>
              <a:rPr lang="ru-RU" altLang="ru-RU" sz="3200" b="1" dirty="0" smtClean="0"/>
            </a:br>
            <a:endParaRPr lang="ru-RU" altLang="ru-RU" sz="3200" b="1" dirty="0" smtClean="0"/>
          </a:p>
        </p:txBody>
      </p:sp>
      <p:sp>
        <p:nvSpPr>
          <p:cNvPr id="4" name="Стрелка вправо 3"/>
          <p:cNvSpPr/>
          <p:nvPr/>
        </p:nvSpPr>
        <p:spPr>
          <a:xfrm rot="16200000">
            <a:off x="1690688" y="4895850"/>
            <a:ext cx="1327150" cy="70485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1408113" y="1781175"/>
            <a:ext cx="2135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61,1 млн.руб.</a:t>
            </a:r>
          </a:p>
        </p:txBody>
      </p:sp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2001838" y="4083050"/>
            <a:ext cx="785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4,3 %</a:t>
            </a:r>
          </a:p>
        </p:txBody>
      </p:sp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1398588" y="2152650"/>
            <a:ext cx="21351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200" b="1">
                <a:latin typeface="Times New Roman" pitchFamily="18" charset="0"/>
                <a:cs typeface="Times New Roman" pitchFamily="18" charset="0"/>
              </a:rPr>
              <a:t>(+2,5 млн.руб.)</a:t>
            </a:r>
          </a:p>
        </p:txBody>
      </p:sp>
      <p:sp>
        <p:nvSpPr>
          <p:cNvPr id="15369" name="TextBox 10"/>
          <p:cNvSpPr txBox="1">
            <a:spLocks noChangeArrowheads="1"/>
          </p:cNvSpPr>
          <p:nvPr/>
        </p:nvSpPr>
        <p:spPr bwMode="auto">
          <a:xfrm>
            <a:off x="3749675" y="2368550"/>
            <a:ext cx="3482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- Муниципальная программа «Обеспечение доступным и комфортным жильем и коммунальными услугами»</a:t>
            </a:r>
          </a:p>
        </p:txBody>
      </p:sp>
      <p:sp>
        <p:nvSpPr>
          <p:cNvPr id="12" name="Овал 11"/>
          <p:cNvSpPr/>
          <p:nvPr/>
        </p:nvSpPr>
        <p:spPr>
          <a:xfrm>
            <a:off x="7443788" y="2571750"/>
            <a:ext cx="1425575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371" name="TextBox 12"/>
          <p:cNvSpPr txBox="1">
            <a:spLocks noChangeArrowheads="1"/>
          </p:cNvSpPr>
          <p:nvPr/>
        </p:nvSpPr>
        <p:spPr bwMode="auto">
          <a:xfrm>
            <a:off x="7443788" y="2655888"/>
            <a:ext cx="14255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/>
              <a:t>38,1</a:t>
            </a:r>
          </a:p>
          <a:p>
            <a:pPr algn="ctr"/>
            <a:r>
              <a:rPr lang="ru-RU" altLang="ru-RU" b="1"/>
              <a:t>млн.руб.</a:t>
            </a:r>
          </a:p>
        </p:txBody>
      </p:sp>
      <p:sp>
        <p:nvSpPr>
          <p:cNvPr id="15372" name="TextBox 16"/>
          <p:cNvSpPr txBox="1">
            <a:spLocks noChangeArrowheads="1"/>
          </p:cNvSpPr>
          <p:nvPr/>
        </p:nvSpPr>
        <p:spPr bwMode="auto">
          <a:xfrm>
            <a:off x="3749675" y="3871913"/>
            <a:ext cx="34829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- Муниципальная программа «Формирование современной городской среды»</a:t>
            </a:r>
          </a:p>
        </p:txBody>
      </p:sp>
      <p:sp>
        <p:nvSpPr>
          <p:cNvPr id="18" name="Овал 17"/>
          <p:cNvSpPr/>
          <p:nvPr/>
        </p:nvSpPr>
        <p:spPr>
          <a:xfrm>
            <a:off x="7443788" y="3844925"/>
            <a:ext cx="1425575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374" name="TextBox 13"/>
          <p:cNvSpPr txBox="1">
            <a:spLocks noChangeArrowheads="1"/>
          </p:cNvSpPr>
          <p:nvPr/>
        </p:nvSpPr>
        <p:spPr bwMode="auto">
          <a:xfrm>
            <a:off x="7545388" y="3908425"/>
            <a:ext cx="1152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/>
              <a:t>11,3</a:t>
            </a:r>
          </a:p>
          <a:p>
            <a:pPr algn="ctr"/>
            <a:r>
              <a:rPr lang="ru-RU" altLang="ru-RU" b="1"/>
              <a:t>млн.руб</a:t>
            </a:r>
          </a:p>
        </p:txBody>
      </p:sp>
      <p:sp>
        <p:nvSpPr>
          <p:cNvPr id="15375" name="TextBox 19"/>
          <p:cNvSpPr txBox="1">
            <a:spLocks noChangeArrowheads="1"/>
          </p:cNvSpPr>
          <p:nvPr/>
        </p:nvSpPr>
        <p:spPr bwMode="auto">
          <a:xfrm>
            <a:off x="3749675" y="5167313"/>
            <a:ext cx="3482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- Муниципальная программа «Чистая вода»</a:t>
            </a:r>
          </a:p>
        </p:txBody>
      </p:sp>
      <p:sp>
        <p:nvSpPr>
          <p:cNvPr id="21" name="Овал 20"/>
          <p:cNvSpPr/>
          <p:nvPr/>
        </p:nvSpPr>
        <p:spPr>
          <a:xfrm>
            <a:off x="7443788" y="5167313"/>
            <a:ext cx="1425575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377" name="TextBox 14"/>
          <p:cNvSpPr txBox="1">
            <a:spLocks noChangeArrowheads="1"/>
          </p:cNvSpPr>
          <p:nvPr/>
        </p:nvSpPr>
        <p:spPr bwMode="auto">
          <a:xfrm>
            <a:off x="7545388" y="5237163"/>
            <a:ext cx="13065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/>
              <a:t>11,7</a:t>
            </a:r>
          </a:p>
          <a:p>
            <a:pPr algn="ctr"/>
            <a:r>
              <a:rPr lang="ru-RU" altLang="ru-RU" b="1"/>
              <a:t>млн.руб.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Бюджет – это план доходов и расходов на определенный период.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73002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Цилиндр 14"/>
          <p:cNvSpPr/>
          <p:nvPr/>
        </p:nvSpPr>
        <p:spPr>
          <a:xfrm>
            <a:off x="4311650" y="2932113"/>
            <a:ext cx="822325" cy="3357562"/>
          </a:xfrm>
          <a:prstGeom prst="can">
            <a:avLst/>
          </a:prstGeom>
          <a:solidFill>
            <a:srgbClr val="E2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70914" y="777558"/>
            <a:ext cx="8229600" cy="1545018"/>
          </a:xfrm>
          <a:extLst>
            <a:ext uri="{909E8E84-426E-40DD-AFC4-6F175D3DCCD1}"/>
            <a:ext uri="{91240B29-F687-4F45-9708-019B960494DF}"/>
          </a:ex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Муниципальная программа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«Развитие культуры»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Еткульском муниципальном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районе</a:t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altLang="ru-RU" sz="4000" b="1" dirty="0" smtClean="0"/>
              <a:t> </a:t>
            </a:r>
            <a:br>
              <a:rPr lang="ru-RU" altLang="ru-RU" sz="4000" b="1" dirty="0" smtClean="0"/>
            </a:br>
            <a:r>
              <a:rPr lang="ru-RU" altLang="ru-RU" sz="3200" b="1" dirty="0" smtClean="0"/>
              <a:t>  </a:t>
            </a:r>
            <a:br>
              <a:rPr lang="ru-RU" altLang="ru-RU" sz="3200" b="1" dirty="0" smtClean="0"/>
            </a:br>
            <a:endParaRPr lang="ru-RU" altLang="ru-RU" sz="3200" b="1" dirty="0" smtClean="0"/>
          </a:p>
        </p:txBody>
      </p:sp>
      <p:sp>
        <p:nvSpPr>
          <p:cNvPr id="16388" name="TextBox 11"/>
          <p:cNvSpPr txBox="1">
            <a:spLocks noChangeArrowheads="1"/>
          </p:cNvSpPr>
          <p:nvPr/>
        </p:nvSpPr>
        <p:spPr bwMode="auto">
          <a:xfrm>
            <a:off x="457200" y="4829175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/>
              <a:t>     </a:t>
            </a:r>
          </a:p>
        </p:txBody>
      </p:sp>
      <p:sp>
        <p:nvSpPr>
          <p:cNvPr id="16389" name="TextBox 14"/>
          <p:cNvSpPr txBox="1">
            <a:spLocks noChangeArrowheads="1"/>
          </p:cNvSpPr>
          <p:nvPr/>
        </p:nvSpPr>
        <p:spPr bwMode="auto">
          <a:xfrm>
            <a:off x="4311650" y="4295775"/>
            <a:ext cx="9874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19,5 %</a:t>
            </a:r>
          </a:p>
        </p:txBody>
      </p:sp>
      <p:sp>
        <p:nvSpPr>
          <p:cNvPr id="16" name="Стрелка вправо 15"/>
          <p:cNvSpPr/>
          <p:nvPr/>
        </p:nvSpPr>
        <p:spPr>
          <a:xfrm rot="16200000">
            <a:off x="4165600" y="4895850"/>
            <a:ext cx="1041400" cy="55880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1" name="TextBox 16"/>
          <p:cNvSpPr txBox="1">
            <a:spLocks noChangeArrowheads="1"/>
          </p:cNvSpPr>
          <p:nvPr/>
        </p:nvSpPr>
        <p:spPr bwMode="auto">
          <a:xfrm>
            <a:off x="3829050" y="2501900"/>
            <a:ext cx="22733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200" b="1">
                <a:latin typeface="Times New Roman" pitchFamily="18" charset="0"/>
                <a:cs typeface="Times New Roman" pitchFamily="18" charset="0"/>
              </a:rPr>
              <a:t>(+7,6 млн.руб.)</a:t>
            </a:r>
          </a:p>
        </p:txBody>
      </p:sp>
      <p:sp>
        <p:nvSpPr>
          <p:cNvPr id="16392" name="TextBox 17"/>
          <p:cNvSpPr txBox="1">
            <a:spLocks noChangeArrowheads="1"/>
          </p:cNvSpPr>
          <p:nvPr/>
        </p:nvSpPr>
        <p:spPr bwMode="auto">
          <a:xfrm>
            <a:off x="1984375" y="6323013"/>
            <a:ext cx="1346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2021 год</a:t>
            </a:r>
          </a:p>
        </p:txBody>
      </p:sp>
      <p:sp>
        <p:nvSpPr>
          <p:cNvPr id="16393" name="TextBox 17"/>
          <p:cNvSpPr txBox="1">
            <a:spLocks noChangeArrowheads="1"/>
          </p:cNvSpPr>
          <p:nvPr/>
        </p:nvSpPr>
        <p:spPr bwMode="auto">
          <a:xfrm>
            <a:off x="1630363" y="2581275"/>
            <a:ext cx="22812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38,9 млн.руб.</a:t>
            </a:r>
          </a:p>
        </p:txBody>
      </p:sp>
      <p:sp>
        <p:nvSpPr>
          <p:cNvPr id="16394" name="TextBox 17"/>
          <p:cNvSpPr txBox="1">
            <a:spLocks noChangeArrowheads="1"/>
          </p:cNvSpPr>
          <p:nvPr/>
        </p:nvSpPr>
        <p:spPr bwMode="auto">
          <a:xfrm>
            <a:off x="3911600" y="2154238"/>
            <a:ext cx="22685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46,5 млн.руб.</a:t>
            </a:r>
          </a:p>
        </p:txBody>
      </p:sp>
      <p:sp>
        <p:nvSpPr>
          <p:cNvPr id="16395" name="TextBox 17"/>
          <p:cNvSpPr txBox="1">
            <a:spLocks noChangeArrowheads="1"/>
          </p:cNvSpPr>
          <p:nvPr/>
        </p:nvSpPr>
        <p:spPr bwMode="auto">
          <a:xfrm>
            <a:off x="4114800" y="6323013"/>
            <a:ext cx="13636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2022 год</a:t>
            </a:r>
          </a:p>
        </p:txBody>
      </p:sp>
      <p:sp>
        <p:nvSpPr>
          <p:cNvPr id="3" name="Цилиндр 2"/>
          <p:cNvSpPr/>
          <p:nvPr/>
        </p:nvSpPr>
        <p:spPr>
          <a:xfrm>
            <a:off x="2185988" y="3117850"/>
            <a:ext cx="788987" cy="3213100"/>
          </a:xfrm>
          <a:prstGeom prst="can">
            <a:avLst/>
          </a:prstGeom>
          <a:solidFill>
            <a:srgbClr val="FF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Цилиндр 14"/>
          <p:cNvSpPr/>
          <p:nvPr/>
        </p:nvSpPr>
        <p:spPr>
          <a:xfrm>
            <a:off x="5365750" y="2908300"/>
            <a:ext cx="822325" cy="3397250"/>
          </a:xfrm>
          <a:prstGeom prst="can">
            <a:avLst/>
          </a:prstGeom>
          <a:solidFill>
            <a:srgbClr val="E2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70914" y="777558"/>
            <a:ext cx="8229600" cy="1545018"/>
          </a:xfrm>
          <a:extLst>
            <a:ext uri="{909E8E84-426E-40DD-AFC4-6F175D3DCCD1}"/>
            <a:ext uri="{91240B29-F687-4F45-9708-019B960494DF}"/>
          </a:ex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Муниципальная программа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«Развитие физической культуры и спорта»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Еткульском муниципальном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районе</a:t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altLang="ru-RU" sz="4000" b="1" dirty="0" smtClean="0"/>
              <a:t> </a:t>
            </a:r>
            <a:br>
              <a:rPr lang="ru-RU" altLang="ru-RU" sz="4000" b="1" dirty="0" smtClean="0"/>
            </a:br>
            <a:r>
              <a:rPr lang="ru-RU" altLang="ru-RU" sz="3200" b="1" dirty="0" smtClean="0"/>
              <a:t>  </a:t>
            </a:r>
            <a:br>
              <a:rPr lang="ru-RU" altLang="ru-RU" sz="3200" b="1" dirty="0" smtClean="0"/>
            </a:br>
            <a:endParaRPr lang="ru-RU" altLang="ru-RU" sz="3200" b="1" dirty="0" smtClean="0"/>
          </a:p>
        </p:txBody>
      </p:sp>
      <p:sp>
        <p:nvSpPr>
          <p:cNvPr id="17412" name="TextBox 11"/>
          <p:cNvSpPr txBox="1">
            <a:spLocks noChangeArrowheads="1"/>
          </p:cNvSpPr>
          <p:nvPr/>
        </p:nvSpPr>
        <p:spPr bwMode="auto">
          <a:xfrm>
            <a:off x="457200" y="4829175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/>
              <a:t>     </a:t>
            </a:r>
          </a:p>
        </p:txBody>
      </p:sp>
      <p:sp>
        <p:nvSpPr>
          <p:cNvPr id="17413" name="TextBox 14"/>
          <p:cNvSpPr txBox="1">
            <a:spLocks noChangeArrowheads="1"/>
          </p:cNvSpPr>
          <p:nvPr/>
        </p:nvSpPr>
        <p:spPr bwMode="auto">
          <a:xfrm>
            <a:off x="5365750" y="4802188"/>
            <a:ext cx="987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-8,3 %</a:t>
            </a:r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5495132" y="5344318"/>
            <a:ext cx="609600" cy="519113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15" name="TextBox 16"/>
          <p:cNvSpPr txBox="1">
            <a:spLocks noChangeArrowheads="1"/>
          </p:cNvSpPr>
          <p:nvPr/>
        </p:nvSpPr>
        <p:spPr bwMode="auto">
          <a:xfrm>
            <a:off x="4870450" y="2563813"/>
            <a:ext cx="23129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200" b="1">
                <a:latin typeface="Times New Roman" pitchFamily="18" charset="0"/>
                <a:cs typeface="Times New Roman" pitchFamily="18" charset="0"/>
              </a:rPr>
              <a:t>(- 7,6 млн.руб.)</a:t>
            </a:r>
          </a:p>
        </p:txBody>
      </p:sp>
      <p:sp>
        <p:nvSpPr>
          <p:cNvPr id="17416" name="TextBox 17"/>
          <p:cNvSpPr txBox="1">
            <a:spLocks noChangeArrowheads="1"/>
          </p:cNvSpPr>
          <p:nvPr/>
        </p:nvSpPr>
        <p:spPr bwMode="auto">
          <a:xfrm>
            <a:off x="4935538" y="2271713"/>
            <a:ext cx="2247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83,8 млн.руб.</a:t>
            </a:r>
          </a:p>
        </p:txBody>
      </p:sp>
      <p:sp>
        <p:nvSpPr>
          <p:cNvPr id="17417" name="TextBox 17"/>
          <p:cNvSpPr txBox="1">
            <a:spLocks noChangeArrowheads="1"/>
          </p:cNvSpPr>
          <p:nvPr/>
        </p:nvSpPr>
        <p:spPr bwMode="auto">
          <a:xfrm>
            <a:off x="5222875" y="6369050"/>
            <a:ext cx="1289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2022 год</a:t>
            </a:r>
          </a:p>
        </p:txBody>
      </p:sp>
      <p:sp>
        <p:nvSpPr>
          <p:cNvPr id="17418" name="TextBox 17"/>
          <p:cNvSpPr txBox="1">
            <a:spLocks noChangeArrowheads="1"/>
          </p:cNvSpPr>
          <p:nvPr/>
        </p:nvSpPr>
        <p:spPr bwMode="auto">
          <a:xfrm>
            <a:off x="2781300" y="6305550"/>
            <a:ext cx="1290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2021 год</a:t>
            </a:r>
          </a:p>
        </p:txBody>
      </p:sp>
      <p:sp>
        <p:nvSpPr>
          <p:cNvPr id="17419" name="TextBox 17"/>
          <p:cNvSpPr txBox="1">
            <a:spLocks noChangeArrowheads="1"/>
          </p:cNvSpPr>
          <p:nvPr/>
        </p:nvSpPr>
        <p:spPr bwMode="auto">
          <a:xfrm>
            <a:off x="2524125" y="2316163"/>
            <a:ext cx="2241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91,4 млн.руб.</a:t>
            </a:r>
          </a:p>
        </p:txBody>
      </p:sp>
      <p:sp>
        <p:nvSpPr>
          <p:cNvPr id="3" name="Цилиндр 2"/>
          <p:cNvSpPr/>
          <p:nvPr/>
        </p:nvSpPr>
        <p:spPr>
          <a:xfrm>
            <a:off x="2971800" y="2733675"/>
            <a:ext cx="822325" cy="3571875"/>
          </a:xfrm>
          <a:prstGeom prst="can">
            <a:avLst/>
          </a:prstGeom>
          <a:solidFill>
            <a:srgbClr val="FF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Цилиндр 30"/>
          <p:cNvSpPr/>
          <p:nvPr/>
        </p:nvSpPr>
        <p:spPr>
          <a:xfrm>
            <a:off x="7691438" y="2528888"/>
            <a:ext cx="909637" cy="2587625"/>
          </a:xfrm>
          <a:prstGeom prst="can">
            <a:avLst/>
          </a:prstGeom>
          <a:solidFill>
            <a:srgbClr val="E2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Цилиндр 29"/>
          <p:cNvSpPr/>
          <p:nvPr/>
        </p:nvSpPr>
        <p:spPr>
          <a:xfrm>
            <a:off x="5340350" y="2479675"/>
            <a:ext cx="911225" cy="2587625"/>
          </a:xfrm>
          <a:prstGeom prst="can">
            <a:avLst/>
          </a:prstGeom>
          <a:solidFill>
            <a:srgbClr val="FF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Цилиндр 28"/>
          <p:cNvSpPr/>
          <p:nvPr/>
        </p:nvSpPr>
        <p:spPr>
          <a:xfrm>
            <a:off x="2905125" y="2451100"/>
            <a:ext cx="911225" cy="2587625"/>
          </a:xfrm>
          <a:prstGeom prst="can">
            <a:avLst/>
          </a:prstGeom>
          <a:solidFill>
            <a:srgbClr val="FF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Цилиндр 2"/>
          <p:cNvSpPr/>
          <p:nvPr/>
        </p:nvSpPr>
        <p:spPr>
          <a:xfrm>
            <a:off x="657225" y="2451100"/>
            <a:ext cx="911225" cy="2587625"/>
          </a:xfrm>
          <a:prstGeom prst="can">
            <a:avLst/>
          </a:prstGeom>
          <a:solidFill>
            <a:srgbClr val="FF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4516438" y="5302250"/>
            <a:ext cx="23955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Патриотическое воспитание молодых граждан</a:t>
            </a:r>
          </a:p>
        </p:txBody>
      </p:sp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1965325" y="5157788"/>
            <a:ext cx="2498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Профилактика безнадзорности и правонарушений несовершеннолетних</a:t>
            </a:r>
          </a:p>
        </p:txBody>
      </p:sp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6792913" y="5260975"/>
            <a:ext cx="25003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Противодействие распространению наркомании</a:t>
            </a:r>
          </a:p>
        </p:txBody>
      </p:sp>
      <p:sp>
        <p:nvSpPr>
          <p:cNvPr id="18441" name="TextBox 10"/>
          <p:cNvSpPr txBox="1">
            <a:spLocks noChangeArrowheads="1"/>
          </p:cNvSpPr>
          <p:nvPr/>
        </p:nvSpPr>
        <p:spPr bwMode="auto">
          <a:xfrm>
            <a:off x="-57150" y="5434013"/>
            <a:ext cx="2498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Молодежная политика</a:t>
            </a:r>
          </a:p>
        </p:txBody>
      </p:sp>
      <p:sp>
        <p:nvSpPr>
          <p:cNvPr id="18442" name="TextBox 11"/>
          <p:cNvSpPr txBox="1">
            <a:spLocks noChangeArrowheads="1"/>
          </p:cNvSpPr>
          <p:nvPr/>
        </p:nvSpPr>
        <p:spPr bwMode="auto">
          <a:xfrm>
            <a:off x="7142163" y="1431925"/>
            <a:ext cx="2001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60,0 тыс.руб</a:t>
            </a:r>
            <a:r>
              <a:rPr lang="ru-RU" altLang="ru-RU"/>
              <a:t>.</a:t>
            </a:r>
          </a:p>
        </p:txBody>
      </p:sp>
      <p:sp>
        <p:nvSpPr>
          <p:cNvPr id="18443" name="TextBox 12"/>
          <p:cNvSpPr txBox="1">
            <a:spLocks noChangeArrowheads="1"/>
          </p:cNvSpPr>
          <p:nvPr/>
        </p:nvSpPr>
        <p:spPr bwMode="auto">
          <a:xfrm>
            <a:off x="2576513" y="1412875"/>
            <a:ext cx="2279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191,6 тыс.руб.</a:t>
            </a:r>
          </a:p>
        </p:txBody>
      </p:sp>
      <p:sp>
        <p:nvSpPr>
          <p:cNvPr id="18444" name="TextBox 13"/>
          <p:cNvSpPr txBox="1">
            <a:spLocks noChangeArrowheads="1"/>
          </p:cNvSpPr>
          <p:nvPr/>
        </p:nvSpPr>
        <p:spPr bwMode="auto">
          <a:xfrm>
            <a:off x="4919663" y="1431925"/>
            <a:ext cx="2663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141,0 тыс.руб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45" name="TextBox 14"/>
          <p:cNvSpPr txBox="1">
            <a:spLocks noChangeArrowheads="1"/>
          </p:cNvSpPr>
          <p:nvPr/>
        </p:nvSpPr>
        <p:spPr bwMode="auto">
          <a:xfrm>
            <a:off x="247650" y="1385888"/>
            <a:ext cx="2468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717,0 тыс.руб.</a:t>
            </a:r>
          </a:p>
        </p:txBody>
      </p:sp>
      <p:sp>
        <p:nvSpPr>
          <p:cNvPr id="18446" name="TextBox 15"/>
          <p:cNvSpPr txBox="1">
            <a:spLocks noChangeArrowheads="1"/>
          </p:cNvSpPr>
          <p:nvPr/>
        </p:nvSpPr>
        <p:spPr bwMode="auto">
          <a:xfrm>
            <a:off x="7842250" y="3389313"/>
            <a:ext cx="935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20 % </a:t>
            </a:r>
            <a:endParaRPr lang="ru-RU" altLang="ru-RU"/>
          </a:p>
        </p:txBody>
      </p:sp>
      <p:sp>
        <p:nvSpPr>
          <p:cNvPr id="18447" name="TextBox 16"/>
          <p:cNvSpPr txBox="1">
            <a:spLocks noChangeArrowheads="1"/>
          </p:cNvSpPr>
          <p:nvPr/>
        </p:nvSpPr>
        <p:spPr bwMode="auto">
          <a:xfrm>
            <a:off x="2884488" y="3313113"/>
            <a:ext cx="1081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283,2 % </a:t>
            </a:r>
            <a:endParaRPr lang="ru-RU" altLang="ru-RU"/>
          </a:p>
        </p:txBody>
      </p:sp>
      <p:sp>
        <p:nvSpPr>
          <p:cNvPr id="18448" name="TextBox 17"/>
          <p:cNvSpPr txBox="1">
            <a:spLocks noChangeArrowheads="1"/>
          </p:cNvSpPr>
          <p:nvPr/>
        </p:nvSpPr>
        <p:spPr bwMode="auto">
          <a:xfrm>
            <a:off x="5511800" y="3379788"/>
            <a:ext cx="935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41 % </a:t>
            </a:r>
            <a:endParaRPr lang="ru-RU" altLang="ru-RU"/>
          </a:p>
        </p:txBody>
      </p:sp>
      <p:sp>
        <p:nvSpPr>
          <p:cNvPr id="18449" name="TextBox 18"/>
          <p:cNvSpPr txBox="1">
            <a:spLocks noChangeArrowheads="1"/>
          </p:cNvSpPr>
          <p:nvPr/>
        </p:nvSpPr>
        <p:spPr bwMode="auto">
          <a:xfrm>
            <a:off x="681038" y="3313113"/>
            <a:ext cx="935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75,1 % </a:t>
            </a:r>
            <a:endParaRPr lang="ru-RU" altLang="ru-RU"/>
          </a:p>
        </p:txBody>
      </p:sp>
      <p:sp>
        <p:nvSpPr>
          <p:cNvPr id="22" name="Стрелка вправо 21"/>
          <p:cNvSpPr/>
          <p:nvPr/>
        </p:nvSpPr>
        <p:spPr>
          <a:xfrm rot="16200000">
            <a:off x="599281" y="3955257"/>
            <a:ext cx="1031875" cy="585788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6200000">
            <a:off x="2897982" y="3963194"/>
            <a:ext cx="1033462" cy="60325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6200000">
            <a:off x="5292725" y="4041775"/>
            <a:ext cx="1031875" cy="593725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6200000">
            <a:off x="7627144" y="4036219"/>
            <a:ext cx="1033462" cy="60325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54" name="TextBox 25"/>
          <p:cNvSpPr txBox="1">
            <a:spLocks noChangeArrowheads="1"/>
          </p:cNvSpPr>
          <p:nvPr/>
        </p:nvSpPr>
        <p:spPr bwMode="auto">
          <a:xfrm>
            <a:off x="6919913" y="1966913"/>
            <a:ext cx="237331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200" b="1">
                <a:latin typeface="Times New Roman" pitchFamily="18" charset="0"/>
                <a:cs typeface="Times New Roman" pitchFamily="18" charset="0"/>
              </a:rPr>
              <a:t>(+10,0 тыс.руб.)</a:t>
            </a:r>
          </a:p>
        </p:txBody>
      </p:sp>
      <p:sp>
        <p:nvSpPr>
          <p:cNvPr id="18455" name="TextBox 26"/>
          <p:cNvSpPr txBox="1">
            <a:spLocks noChangeArrowheads="1"/>
          </p:cNvSpPr>
          <p:nvPr/>
        </p:nvSpPr>
        <p:spPr bwMode="auto">
          <a:xfrm>
            <a:off x="2301875" y="1966913"/>
            <a:ext cx="25717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200" b="1">
                <a:latin typeface="Times New Roman" pitchFamily="18" charset="0"/>
                <a:cs typeface="Times New Roman" pitchFamily="18" charset="0"/>
              </a:rPr>
              <a:t>(+141,6 тыс.руб.)</a:t>
            </a:r>
          </a:p>
        </p:txBody>
      </p:sp>
      <p:sp>
        <p:nvSpPr>
          <p:cNvPr id="18456" name="TextBox 27"/>
          <p:cNvSpPr txBox="1">
            <a:spLocks noChangeArrowheads="1"/>
          </p:cNvSpPr>
          <p:nvPr/>
        </p:nvSpPr>
        <p:spPr bwMode="auto">
          <a:xfrm>
            <a:off x="4873625" y="1966913"/>
            <a:ext cx="22320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200" b="1">
                <a:latin typeface="Times New Roman" pitchFamily="18" charset="0"/>
                <a:cs typeface="Times New Roman" pitchFamily="18" charset="0"/>
              </a:rPr>
              <a:t>(+41,0 тыс.руб.)</a:t>
            </a:r>
          </a:p>
        </p:txBody>
      </p:sp>
      <p:sp>
        <p:nvSpPr>
          <p:cNvPr id="18457" name="TextBox 28"/>
          <p:cNvSpPr txBox="1">
            <a:spLocks noChangeArrowheads="1"/>
          </p:cNvSpPr>
          <p:nvPr/>
        </p:nvSpPr>
        <p:spPr bwMode="auto">
          <a:xfrm>
            <a:off x="169863" y="1966913"/>
            <a:ext cx="235426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200" b="1">
                <a:latin typeface="Times New Roman" pitchFamily="18" charset="0"/>
                <a:cs typeface="Times New Roman" pitchFamily="18" charset="0"/>
              </a:rPr>
              <a:t>(+308,0 тыс.руб.)</a:t>
            </a:r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630238" y="226759"/>
            <a:ext cx="8229600" cy="888809"/>
          </a:xfr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Программы по работе с молодежью</a:t>
            </a:r>
            <a:endParaRPr lang="ru-RU" altLang="ru-RU" sz="3200" b="1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-34805"/>
            <a:ext cx="8715436" cy="16619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cs typeface="Arial" panose="020B0604020202020204" pitchFamily="34" charset="0"/>
              </a:rPr>
              <a:t>Финансовая помощь сельским поселениям из районного и областного бюджетов на выполнение собственных полномочий</a:t>
            </a:r>
            <a:endParaRPr lang="ru-RU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+mn-cs"/>
            </a:endParaRPr>
          </a:p>
        </p:txBody>
      </p:sp>
      <p:graphicFrame>
        <p:nvGraphicFramePr>
          <p:cNvPr id="9218" name="Диаграмма 15"/>
          <p:cNvGraphicFramePr>
            <a:graphicFrameLocks/>
          </p:cNvGraphicFramePr>
          <p:nvPr/>
        </p:nvGraphicFramePr>
        <p:xfrm>
          <a:off x="-187325" y="1576388"/>
          <a:ext cx="9290050" cy="5268912"/>
        </p:xfrm>
        <a:graphic>
          <a:graphicData uri="http://schemas.openxmlformats.org/presentationml/2006/ole">
            <p:oleObj spid="_x0000_s250882" name="Диаграмма" r:id="rId3" imgW="9297206" imgH="5273497" progId="Excel.Sheet.8">
              <p:embed/>
            </p:oleObj>
          </a:graphicData>
        </a:graphic>
      </p:graphicFrame>
      <p:sp>
        <p:nvSpPr>
          <p:cNvPr id="9220" name="TextBox 16"/>
          <p:cNvSpPr txBox="1">
            <a:spLocks noChangeArrowheads="1"/>
          </p:cNvSpPr>
          <p:nvPr/>
        </p:nvSpPr>
        <p:spPr bwMode="auto">
          <a:xfrm>
            <a:off x="1279525" y="2565400"/>
            <a:ext cx="1947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33,3 млн.руб.</a:t>
            </a:r>
          </a:p>
        </p:txBody>
      </p:sp>
      <p:sp>
        <p:nvSpPr>
          <p:cNvPr id="9221" name="TextBox 41"/>
          <p:cNvSpPr txBox="1">
            <a:spLocks noChangeArrowheads="1"/>
          </p:cNvSpPr>
          <p:nvPr/>
        </p:nvSpPr>
        <p:spPr bwMode="auto">
          <a:xfrm>
            <a:off x="974725" y="4713288"/>
            <a:ext cx="194786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700" b="1">
                <a:latin typeface="Times New Roman" pitchFamily="18" charset="0"/>
                <a:cs typeface="Times New Roman" pitchFamily="18" charset="0"/>
              </a:rPr>
              <a:t>20,8 </a:t>
            </a:r>
          </a:p>
          <a:p>
            <a:pPr algn="ctr"/>
            <a:r>
              <a:rPr lang="ru-RU" altLang="ru-RU" sz="1700" b="1">
                <a:latin typeface="Times New Roman" pitchFamily="18" charset="0"/>
                <a:cs typeface="Times New Roman" pitchFamily="18" charset="0"/>
              </a:rPr>
              <a:t>млн.руб.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160838" y="3476625"/>
            <a:ext cx="1819275" cy="63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+11,7 </a:t>
            </a:r>
          </a:p>
          <a:p>
            <a:pPr algn="ctr">
              <a:defRPr/>
            </a:pPr>
            <a:r>
              <a:rPr lang="ru-RU" sz="1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160838" y="4343400"/>
            <a:ext cx="1947862" cy="36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+35,1 %</a:t>
            </a:r>
          </a:p>
        </p:txBody>
      </p:sp>
      <p:sp>
        <p:nvSpPr>
          <p:cNvPr id="9224" name="TextBox 3"/>
          <p:cNvSpPr txBox="1">
            <a:spLocks noChangeArrowheads="1"/>
          </p:cNvSpPr>
          <p:nvPr/>
        </p:nvSpPr>
        <p:spPr bwMode="auto">
          <a:xfrm>
            <a:off x="0" y="1663700"/>
            <a:ext cx="12207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Млн.руб.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Цилиндр 25"/>
          <p:cNvSpPr/>
          <p:nvPr/>
        </p:nvSpPr>
        <p:spPr>
          <a:xfrm>
            <a:off x="3001963" y="2520950"/>
            <a:ext cx="906462" cy="2689225"/>
          </a:xfrm>
          <a:prstGeom prst="can">
            <a:avLst/>
          </a:prstGeom>
          <a:solidFill>
            <a:srgbClr val="FF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Цилиндр 27"/>
          <p:cNvSpPr/>
          <p:nvPr/>
        </p:nvSpPr>
        <p:spPr>
          <a:xfrm>
            <a:off x="7893050" y="2493963"/>
            <a:ext cx="896938" cy="2689225"/>
          </a:xfrm>
          <a:prstGeom prst="can">
            <a:avLst/>
          </a:prstGeom>
          <a:solidFill>
            <a:srgbClr val="FF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Цилиндр 26"/>
          <p:cNvSpPr/>
          <p:nvPr/>
        </p:nvSpPr>
        <p:spPr>
          <a:xfrm>
            <a:off x="5541963" y="2468563"/>
            <a:ext cx="855662" cy="2689225"/>
          </a:xfrm>
          <a:prstGeom prst="can">
            <a:avLst/>
          </a:prstGeom>
          <a:solidFill>
            <a:srgbClr val="FF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Цилиндр 1"/>
          <p:cNvSpPr/>
          <p:nvPr/>
        </p:nvSpPr>
        <p:spPr>
          <a:xfrm>
            <a:off x="728663" y="2487613"/>
            <a:ext cx="935037" cy="2689225"/>
          </a:xfrm>
          <a:prstGeom prst="can">
            <a:avLst/>
          </a:prstGeom>
          <a:solidFill>
            <a:srgbClr val="E2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0" y="5314950"/>
            <a:ext cx="23955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Библиотеки</a:t>
            </a:r>
          </a:p>
        </p:txBody>
      </p:sp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2395538" y="5157788"/>
            <a:ext cx="2500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Коммунальное хозяйство</a:t>
            </a:r>
          </a:p>
        </p:txBody>
      </p:sp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4892675" y="5176838"/>
            <a:ext cx="2498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Содержание мест захоронения</a:t>
            </a:r>
          </a:p>
        </p:txBody>
      </p:sp>
      <p:sp>
        <p:nvSpPr>
          <p:cNvPr id="19465" name="TextBox 10"/>
          <p:cNvSpPr txBox="1">
            <a:spLocks noChangeArrowheads="1"/>
          </p:cNvSpPr>
          <p:nvPr/>
        </p:nvSpPr>
        <p:spPr bwMode="auto">
          <a:xfrm>
            <a:off x="7073900" y="5314950"/>
            <a:ext cx="25003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Дороги</a:t>
            </a:r>
          </a:p>
        </p:txBody>
      </p:sp>
      <p:sp>
        <p:nvSpPr>
          <p:cNvPr id="19466" name="TextBox 11"/>
          <p:cNvSpPr txBox="1">
            <a:spLocks noChangeArrowheads="1"/>
          </p:cNvSpPr>
          <p:nvPr/>
        </p:nvSpPr>
        <p:spPr bwMode="auto">
          <a:xfrm>
            <a:off x="266700" y="1476375"/>
            <a:ext cx="2001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15,7 млн.руб.</a:t>
            </a:r>
          </a:p>
        </p:txBody>
      </p:sp>
      <p:sp>
        <p:nvSpPr>
          <p:cNvPr id="19467" name="TextBox 12"/>
          <p:cNvSpPr txBox="1">
            <a:spLocks noChangeArrowheads="1"/>
          </p:cNvSpPr>
          <p:nvPr/>
        </p:nvSpPr>
        <p:spPr bwMode="auto">
          <a:xfrm>
            <a:off x="2540000" y="1476375"/>
            <a:ext cx="2003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2,5 млн.руб.</a:t>
            </a:r>
          </a:p>
        </p:txBody>
      </p:sp>
      <p:sp>
        <p:nvSpPr>
          <p:cNvPr id="19468" name="TextBox 15"/>
          <p:cNvSpPr txBox="1">
            <a:spLocks noChangeArrowheads="1"/>
          </p:cNvSpPr>
          <p:nvPr/>
        </p:nvSpPr>
        <p:spPr bwMode="auto">
          <a:xfrm>
            <a:off x="801688" y="3563938"/>
            <a:ext cx="935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11,3 % </a:t>
            </a:r>
            <a:endParaRPr lang="ru-RU" altLang="ru-RU"/>
          </a:p>
        </p:txBody>
      </p:sp>
      <p:sp>
        <p:nvSpPr>
          <p:cNvPr id="19469" name="TextBox 16"/>
          <p:cNvSpPr txBox="1">
            <a:spLocks noChangeArrowheads="1"/>
          </p:cNvSpPr>
          <p:nvPr/>
        </p:nvSpPr>
        <p:spPr bwMode="auto">
          <a:xfrm>
            <a:off x="3001963" y="3570288"/>
            <a:ext cx="936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38,9 % </a:t>
            </a:r>
            <a:endParaRPr lang="ru-RU" altLang="ru-RU"/>
          </a:p>
        </p:txBody>
      </p:sp>
      <p:sp>
        <p:nvSpPr>
          <p:cNvPr id="19470" name="TextBox 18"/>
          <p:cNvSpPr txBox="1">
            <a:spLocks noChangeArrowheads="1"/>
          </p:cNvSpPr>
          <p:nvPr/>
        </p:nvSpPr>
        <p:spPr bwMode="auto">
          <a:xfrm>
            <a:off x="8004175" y="3521075"/>
            <a:ext cx="935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5,4 % </a:t>
            </a:r>
            <a:endParaRPr lang="ru-RU" altLang="ru-RU"/>
          </a:p>
        </p:txBody>
      </p:sp>
      <p:sp>
        <p:nvSpPr>
          <p:cNvPr id="22" name="Стрелка вправо 21"/>
          <p:cNvSpPr/>
          <p:nvPr/>
        </p:nvSpPr>
        <p:spPr>
          <a:xfrm rot="16200000">
            <a:off x="711994" y="4283869"/>
            <a:ext cx="960437" cy="555625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6200000">
            <a:off x="2935288" y="4249738"/>
            <a:ext cx="1033462" cy="550862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6200000">
            <a:off x="7845426" y="4240212"/>
            <a:ext cx="1033462" cy="569913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74" name="TextBox 25"/>
          <p:cNvSpPr txBox="1">
            <a:spLocks noChangeArrowheads="1"/>
          </p:cNvSpPr>
          <p:nvPr/>
        </p:nvSpPr>
        <p:spPr bwMode="auto">
          <a:xfrm>
            <a:off x="266700" y="1938338"/>
            <a:ext cx="212883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200" b="1">
                <a:latin typeface="Times New Roman" pitchFamily="18" charset="0"/>
                <a:cs typeface="Times New Roman" pitchFamily="18" charset="0"/>
              </a:rPr>
              <a:t>(+1,6 млн.руб.)</a:t>
            </a:r>
          </a:p>
        </p:txBody>
      </p:sp>
      <p:sp>
        <p:nvSpPr>
          <p:cNvPr id="19475" name="TextBox 26"/>
          <p:cNvSpPr txBox="1">
            <a:spLocks noChangeArrowheads="1"/>
          </p:cNvSpPr>
          <p:nvPr/>
        </p:nvSpPr>
        <p:spPr bwMode="auto">
          <a:xfrm>
            <a:off x="2395538" y="1938338"/>
            <a:ext cx="21478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200" b="1">
                <a:latin typeface="Times New Roman" pitchFamily="18" charset="0"/>
                <a:cs typeface="Times New Roman" pitchFamily="18" charset="0"/>
              </a:rPr>
              <a:t>(+0,7 млн.руб.)</a:t>
            </a:r>
          </a:p>
        </p:txBody>
      </p:sp>
      <p:sp>
        <p:nvSpPr>
          <p:cNvPr id="19476" name="TextBox 28"/>
          <p:cNvSpPr txBox="1">
            <a:spLocks noChangeArrowheads="1"/>
          </p:cNvSpPr>
          <p:nvPr/>
        </p:nvSpPr>
        <p:spPr bwMode="auto">
          <a:xfrm>
            <a:off x="7254875" y="1938338"/>
            <a:ext cx="22225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200" b="1">
                <a:latin typeface="Times New Roman" pitchFamily="18" charset="0"/>
                <a:cs typeface="Times New Roman" pitchFamily="18" charset="0"/>
              </a:rPr>
              <a:t>(+1,0млн.руб.)</a:t>
            </a:r>
          </a:p>
        </p:txBody>
      </p:sp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559816" y="536393"/>
            <a:ext cx="8229600" cy="811704"/>
          </a:xfrm>
          <a:extLst>
            <a:ext uri="{909E8E84-426E-40DD-AFC4-6F175D3DCCD1}"/>
            <a:ext uri="{91240B29-F687-4F45-9708-019B960494DF}"/>
          </a:ex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Трансферты поселениям на исполнение полномочий района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altLang="ru-RU" sz="4000" b="1" dirty="0" smtClean="0"/>
              <a:t> </a:t>
            </a:r>
            <a:br>
              <a:rPr lang="ru-RU" altLang="ru-RU" sz="4000" b="1" dirty="0" smtClean="0"/>
            </a:br>
            <a:r>
              <a:rPr lang="ru-RU" altLang="ru-RU" sz="3200" b="1" dirty="0" smtClean="0"/>
              <a:t> </a:t>
            </a:r>
            <a:br>
              <a:rPr lang="ru-RU" altLang="ru-RU" sz="3200" b="1" dirty="0" smtClean="0"/>
            </a:br>
            <a:endParaRPr lang="ru-RU" altLang="ru-RU" sz="3200" b="1" dirty="0" smtClean="0"/>
          </a:p>
        </p:txBody>
      </p:sp>
      <p:sp>
        <p:nvSpPr>
          <p:cNvPr id="19478" name="TextBox 30"/>
          <p:cNvSpPr txBox="1">
            <a:spLocks noChangeArrowheads="1"/>
          </p:cNvSpPr>
          <p:nvPr/>
        </p:nvSpPr>
        <p:spPr bwMode="auto">
          <a:xfrm>
            <a:off x="7240588" y="1530350"/>
            <a:ext cx="2001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19,6 млн.руб.</a:t>
            </a:r>
          </a:p>
        </p:txBody>
      </p:sp>
      <p:sp>
        <p:nvSpPr>
          <p:cNvPr id="19479" name="TextBox 31"/>
          <p:cNvSpPr txBox="1">
            <a:spLocks noChangeArrowheads="1"/>
          </p:cNvSpPr>
          <p:nvPr/>
        </p:nvSpPr>
        <p:spPr bwMode="auto">
          <a:xfrm>
            <a:off x="5070475" y="1497013"/>
            <a:ext cx="2003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0,6 млн.руб.</a:t>
            </a:r>
          </a:p>
        </p:txBody>
      </p:sp>
      <p:sp>
        <p:nvSpPr>
          <p:cNvPr id="19480" name="TextBox 31"/>
          <p:cNvSpPr txBox="1">
            <a:spLocks noChangeArrowheads="1"/>
          </p:cNvSpPr>
          <p:nvPr/>
        </p:nvSpPr>
        <p:spPr bwMode="auto">
          <a:xfrm>
            <a:off x="4978400" y="3563938"/>
            <a:ext cx="2003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Без</a:t>
            </a:r>
          </a:p>
          <a:p>
            <a:pPr algn="ctr"/>
            <a:r>
              <a:rPr lang="ru-RU" altLang="ru-RU"/>
              <a:t>изменений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085" y="267973"/>
            <a:ext cx="8565734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Инициативное бюджетирование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– это один из инструментов вовлечения граждан в местное самоуправление и управление бюджетом территории.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Население района, поселения лично участвует в определении проблемы, подготовке инициативы, софинансировании и контроле. В фокусе проблем – местная инфраструктура: благоустройство территорий, ремонт дорог, организация освещения, водоснабжения, спортивные площадки и т.д.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graphicFrame>
        <p:nvGraphicFramePr>
          <p:cNvPr id="18" name="Объект 17"/>
          <p:cNvGraphicFramePr>
            <a:graphicFrameLocks noGrp="1"/>
          </p:cNvGraphicFramePr>
          <p:nvPr>
            <p:ph idx="1"/>
          </p:nvPr>
        </p:nvGraphicFramePr>
        <p:xfrm>
          <a:off x="457200" y="4302034"/>
          <a:ext cx="8229600" cy="222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39338"/>
            <a:ext cx="8715436" cy="66171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latin typeface="+mj-lt"/>
                <a:cs typeface="+mn-cs"/>
              </a:rPr>
              <a:t>Основные направления по обеспечению эффективного расходования бюджетных средств в 2022-2024 годах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продолжить работу по повышению эффективности бюджетных расходов при обеспечении качества и доступности оказываемых  муниципальных услуг;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принять меры по повышению качества бюджетного  планирования;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продолжить работу по освоению резервов налоговых и неналоговых доходов;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повысить качество разработки муниципальных программ;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обеспечить эффективное расходование сумм финансовой помощи из вышестоящих бюджетов.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Качество управления муниципальными финансами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По рейтингу Министерства финансов </a:t>
            </a:r>
          </a:p>
          <a:p>
            <a:pPr algn="ctr">
              <a:buNone/>
            </a:pPr>
            <a:r>
              <a:rPr lang="ru-RU" dirty="0" smtClean="0"/>
              <a:t>Челябинской области </a:t>
            </a:r>
          </a:p>
          <a:p>
            <a:pPr algn="ctr">
              <a:buNone/>
            </a:pPr>
            <a:r>
              <a:rPr lang="ru-RU" dirty="0" err="1" smtClean="0"/>
              <a:t>Еткульский</a:t>
            </a:r>
            <a:r>
              <a:rPr lang="ru-RU" dirty="0" smtClean="0"/>
              <a:t> муниципальный район в 2020 году вошел в 1-ю группу муниципальных образований с высоким качеством управления финансами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7338" y="954088"/>
            <a:ext cx="8482012" cy="5643264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ru-RU" sz="17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- это финансовая помощь из бюджетов других уровней (межбюджетные трансферты), от физических и юридических лиц.</a:t>
            </a:r>
            <a:endParaRPr lang="ru-RU" sz="17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Бюджетный год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- законодательно установленный годовой срок исполнения бюджета. В Российской Федерации соответствует календарному году.</a:t>
            </a:r>
            <a:endParaRPr lang="ru-RU" sz="17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- группировка доходов и расходов бюджетов всех уровней бюджетной системы РФ, а также источников финансирования дефицитов этих бюджетов, используемая для составления и исполнения бюджетов.</a:t>
            </a:r>
            <a:endParaRPr lang="ru-RU" sz="17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Бюджетный период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– отрезок времени, охватывающий все стадии бюджетного планирования. Начинается бюджетный период с момента начала работы по составлению проекта бюджета и завершается утверждением отчета о его исполнении.</a:t>
            </a:r>
            <a:endParaRPr lang="ru-RU" sz="17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 smtClean="0"/>
              <a:t>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- совокупность всех бюджетов в РФ: федерального, региональных, местных, государственных внебюджетных фондов.</a:t>
            </a: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700" b="1" u="sng" dirty="0">
                <a:latin typeface="Times New Roman" pitchFamily="18" charset="0"/>
                <a:cs typeface="Times New Roman" pitchFamily="18" charset="0"/>
              </a:rPr>
              <a:t>Главный распорядитель бюджетных средств (ГРБС)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- орган государственной власти (местного самоуправления), орган управления государственным внебюджетным фондом, или наиболее значимое учреждение науки, образования, культуры и здравоохранения, напрямую получающий(ее) средства из бюджета и наделенный правом распределять их между подведомственными распорядителями и получателями бюджетных средств</a:t>
            </a:r>
            <a:endParaRPr lang="ru-RU" sz="17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700" b="1" u="sng" dirty="0">
                <a:latin typeface="Times New Roman" pitchFamily="18" charset="0"/>
                <a:cs typeface="Times New Roman" pitchFamily="18" charset="0"/>
              </a:rPr>
              <a:t>Государственная (муниципальная) программа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- система мероприятий и инструментов государственной политики, обеспечивающих в рамках реализации ключевых государственных функций достижение приоритетов и целей государственной политики в сфере социально-экономического развития и безопасности.</a:t>
            </a:r>
            <a:endParaRPr lang="ru-RU" sz="17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ru-RU" sz="1400" u="sng" dirty="0" smtClean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936" y="116632"/>
            <a:ext cx="1630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Глоссарий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62402" y="6412686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00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28629" y="914738"/>
            <a:ext cx="8412163" cy="58020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превышение расходов бюджета над его доходами.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межбюджетные трансферты, предоставляемые на безвозмездной и безвозвратной основе без установления направлений и (или) условий их использования.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это поступающие в бюджет денежные средства (налоги юридических и физических лиц, административные платежи и сборы, безвозмездные поступления).</a:t>
            </a:r>
          </a:p>
          <a:p>
            <a:pPr marL="0" indent="0" algn="just">
              <a:buFontTx/>
              <a:buNone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Налогоплательщик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физическое лицо или юридическое лицо, на которое законом возложена обязанность уплачивать налоги.</a:t>
            </a: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Налоговые доходы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поступления в бюджет от уплаты налогов, установленных Налоговым кодексом РФ.</a:t>
            </a: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(с точки зрения как раздел расходов бюджета) аккумулирует расходы, связанные с руководством, управлением, оказанием услуг, а также предоставлением государственной поддержки в целях развития отраслей национальной экономики: сельского хозяйства, транспорта и дорожного хозяйства.</a:t>
            </a: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поступления от уплаты пошлин и сборов, установленных законодательством РФ и штрафов за нарушение законодательства.</a:t>
            </a:r>
          </a:p>
          <a:p>
            <a:pPr marL="0" indent="0" algn="just">
              <a:buNone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Межбюджетные трансферты 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это средства одного бюджета бюджетной системы РФ, перечисляемые другому бюджету бюджетной системы РФ.</a:t>
            </a: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документ, содержащий систему научно-обоснованных представлений о направлениях и результатах социально-экономического развития Российской Федерации на прогнозируемый период (среднесрочный или долгосрочный).</a:t>
            </a: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превышение доходов над расходами бюджета.</a:t>
            </a:r>
          </a:p>
          <a:p>
            <a:pPr marL="0" indent="0" algn="just"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Публичные слушания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проводятся представительным органом муниципального образования, главой муниципального образования с участием жителей муниципального образования для обсуждения проектов муниципальных правовых актов по вопросам местного значения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32241" y="634750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028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2981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Кто управляет и распоряжается бюджетом?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16832"/>
          <a:ext cx="8229600" cy="4657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10410" y="1052736"/>
            <a:ext cx="835025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это выплачиваемые из бюджета денежные средства (социальные выплаты населению, содержание государственных учреждений (образование, ЖКХ, культура и другие) капитальное строительство и другие).</a:t>
            </a:r>
          </a:p>
          <a:p>
            <a:pPr marL="0" indent="0" algn="just">
              <a:buNone/>
            </a:pPr>
            <a:r>
              <a:rPr lang="ru-RU" sz="1400" b="1" u="sng" smtClean="0">
                <a:latin typeface="Times New Roman" pitchFamily="18" charset="0"/>
                <a:cs typeface="Times New Roman" pitchFamily="18" charset="0"/>
              </a:rPr>
              <a:t>Субвенция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РФ.</a:t>
            </a: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Субсидия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бюджетные средства, предоставляемые бюджету другого уровня бюджетной системы РФ, в целях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значения.</a:t>
            </a:r>
          </a:p>
          <a:p>
            <a:pPr marL="0" indent="0" algn="just">
              <a:buFontTx/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04448" y="638132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66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Этапы работы с бюджетом</a:t>
            </a:r>
            <a:br>
              <a:rPr lang="ru-RU" sz="2800" b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700" dirty="0" smtClean="0"/>
              <a:t>Бюджетный процесс</a:t>
            </a:r>
            <a:endParaRPr lang="ru-RU" sz="27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Основные параметры бюджетов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340768"/>
          <a:ext cx="8229600" cy="516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Основные показатели социально-экономического развития Еткульского муниципального района в </a:t>
            </a:r>
            <a:r>
              <a:rPr lang="ru-RU" sz="3200" dirty="0" smtClean="0"/>
              <a:t>2021 </a:t>
            </a:r>
            <a:r>
              <a:rPr lang="ru-RU" sz="3200" dirty="0" smtClean="0"/>
              <a:t>году (оценка)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988840"/>
            <a:ext cx="8435280" cy="4585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Отгружено товаров собственного производства, выполнено работ  и услуг собственными силами  по «чистым» видам деятельности (по крупным и средним организациям)  - </a:t>
            </a:r>
            <a:r>
              <a:rPr lang="ru-RU" sz="2000" dirty="0" smtClean="0"/>
              <a:t>8565</a:t>
            </a:r>
            <a:r>
              <a:rPr lang="ru-RU" sz="2000" dirty="0" smtClean="0"/>
              <a:t> </a:t>
            </a:r>
            <a:r>
              <a:rPr lang="ru-RU" sz="2000" dirty="0" smtClean="0"/>
              <a:t>млн. рублей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Среднегодовая численность населения – </a:t>
            </a:r>
            <a:r>
              <a:rPr lang="ru-RU" sz="2000" dirty="0" smtClean="0"/>
              <a:t>29,8 </a:t>
            </a:r>
            <a:r>
              <a:rPr lang="ru-RU" sz="2000" dirty="0" smtClean="0"/>
              <a:t>тыс. человек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Оборот розничной торговли  по крупным и средним организациям – </a:t>
            </a:r>
            <a:r>
              <a:rPr lang="ru-RU" sz="2000" dirty="0" smtClean="0"/>
              <a:t>1024,1</a:t>
            </a:r>
            <a:r>
              <a:rPr lang="ru-RU" sz="2000" dirty="0" smtClean="0"/>
              <a:t>  </a:t>
            </a:r>
            <a:r>
              <a:rPr lang="ru-RU" sz="2000" dirty="0" smtClean="0"/>
              <a:t>млн. рублей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Инвестиции в основной капитал  за счет всех источников финансирования – </a:t>
            </a:r>
            <a:r>
              <a:rPr lang="ru-RU" sz="2000" dirty="0" smtClean="0"/>
              <a:t>644,5 </a:t>
            </a:r>
            <a:r>
              <a:rPr lang="ru-RU" sz="2000" dirty="0" smtClean="0"/>
              <a:t>мл. рублей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Фонд оплаты труда </a:t>
            </a:r>
            <a:r>
              <a:rPr lang="ru-RU" sz="2000" dirty="0" smtClean="0"/>
              <a:t>2032,2 </a:t>
            </a:r>
            <a:r>
              <a:rPr lang="ru-RU" sz="2000" dirty="0" smtClean="0"/>
              <a:t>млн. рублей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Из чего складывается местный бюджет в </a:t>
            </a:r>
            <a:r>
              <a:rPr lang="ru-RU" sz="2400" dirty="0" smtClean="0"/>
              <a:t>2022 </a:t>
            </a:r>
            <a:r>
              <a:rPr lang="ru-RU" sz="2400" dirty="0" smtClean="0"/>
              <a:t>году?</a:t>
            </a:r>
            <a:endParaRPr lang="ru-RU" sz="2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700213"/>
          <a:ext cx="8229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4"/>
          <p:cNvSpPr>
            <a:spLocks noGrp="1"/>
          </p:cNvSpPr>
          <p:nvPr>
            <p:ph type="title"/>
          </p:nvPr>
        </p:nvSpPr>
        <p:spPr>
          <a:xfrm>
            <a:off x="457200" y="119190"/>
            <a:ext cx="8229600" cy="1143000"/>
          </a:xfr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Параметры бюджета на 2022 год и на плановый период 2023 и 2024 годов</a:t>
            </a:r>
          </a:p>
        </p:txBody>
      </p:sp>
      <p:graphicFrame>
        <p:nvGraphicFramePr>
          <p:cNvPr id="1026" name="Object 32"/>
          <p:cNvGraphicFramePr>
            <a:graphicFrameLocks noGrp="1"/>
          </p:cNvGraphicFramePr>
          <p:nvPr>
            <p:ph idx="1"/>
          </p:nvPr>
        </p:nvGraphicFramePr>
        <p:xfrm>
          <a:off x="352425" y="1719263"/>
          <a:ext cx="8713788" cy="5148262"/>
        </p:xfrm>
        <a:graphic>
          <a:graphicData uri="http://schemas.openxmlformats.org/presentationml/2006/ole">
            <p:oleObj spid="_x0000_s242690" name="Лист" r:id="rId3" imgW="9286900" imgH="5657850" progId="Excel.Sheet.8">
              <p:embed/>
            </p:oleObj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2029968" y="3050119"/>
            <a:ext cx="1897597" cy="317159"/>
          </a:xfrm>
          <a:prstGeom prst="rightArrow">
            <a:avLst>
              <a:gd name="adj1" fmla="val 72186"/>
              <a:gd name="adj2" fmla="val 50000"/>
            </a:avLst>
          </a:prstGeom>
          <a:solidFill>
            <a:srgbClr val="FFC000">
              <a:alpha val="8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</a:rPr>
              <a:t>110,1  %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5030506" y="3367278"/>
            <a:ext cx="1959429" cy="345186"/>
          </a:xfrm>
          <a:prstGeom prst="rightArrow">
            <a:avLst>
              <a:gd name="adj1" fmla="val 72186"/>
              <a:gd name="adj2" fmla="val 50000"/>
            </a:avLst>
          </a:prstGeom>
          <a:solidFill>
            <a:srgbClr val="FFC000">
              <a:alpha val="8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r>
              <a:rPr lang="ru-RU" sz="1200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</a:rPr>
              <a:t>105,0  %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3560763" y="4216400"/>
            <a:ext cx="1881187" cy="53816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1"/>
                </a:solidFill>
              </a:rPr>
              <a:t>92,8 </a:t>
            </a:r>
            <a:r>
              <a:rPr lang="ru-RU" sz="1100" b="1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1031" name="TextBox 1"/>
          <p:cNvSpPr txBox="1">
            <a:spLocks noChangeArrowheads="1"/>
          </p:cNvSpPr>
          <p:nvPr/>
        </p:nvSpPr>
        <p:spPr bwMode="auto">
          <a:xfrm>
            <a:off x="7480300" y="1189038"/>
            <a:ext cx="1585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42844" y="-91440"/>
            <a:ext cx="9001156" cy="868680"/>
          </a:xfr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Структура доходов бюджета</a:t>
            </a: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Диаграмма 5"/>
          <p:cNvGraphicFramePr>
            <a:graphicFrameLocks/>
          </p:cNvGraphicFramePr>
          <p:nvPr/>
        </p:nvGraphicFramePr>
        <p:xfrm>
          <a:off x="142875" y="1400175"/>
          <a:ext cx="8801100" cy="5210175"/>
        </p:xfrm>
        <a:graphic>
          <a:graphicData uri="http://schemas.openxmlformats.org/presentationml/2006/ole">
            <p:oleObj spid="_x0000_s243714" name="Диаграмма" r:id="rId3" imgW="8801201" imgH="5210190" progId="Excel.Sheet.8">
              <p:embed/>
            </p:oleObj>
          </a:graphicData>
        </a:graphic>
      </p:graphicFrame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1308100" y="1266825"/>
            <a:ext cx="2001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1142,2 млн.руб.</a:t>
            </a:r>
          </a:p>
        </p:txBody>
      </p:sp>
      <p:sp>
        <p:nvSpPr>
          <p:cNvPr id="2053" name="TextBox 18"/>
          <p:cNvSpPr txBox="1">
            <a:spLocks noChangeArrowheads="1"/>
          </p:cNvSpPr>
          <p:nvPr/>
        </p:nvSpPr>
        <p:spPr bwMode="auto">
          <a:xfrm>
            <a:off x="3975100" y="1266825"/>
            <a:ext cx="1822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1257,5 млн.руб.</a:t>
            </a:r>
          </a:p>
        </p:txBody>
      </p:sp>
      <p:sp>
        <p:nvSpPr>
          <p:cNvPr id="8" name="Стрелка вправо 7"/>
          <p:cNvSpPr/>
          <p:nvPr/>
        </p:nvSpPr>
        <p:spPr>
          <a:xfrm rot="16200000">
            <a:off x="4421188" y="285750"/>
            <a:ext cx="682625" cy="133667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55" name="TextBox 20"/>
          <p:cNvSpPr txBox="1">
            <a:spLocks noChangeArrowheads="1"/>
          </p:cNvSpPr>
          <p:nvPr/>
        </p:nvSpPr>
        <p:spPr bwMode="auto">
          <a:xfrm>
            <a:off x="4327525" y="815975"/>
            <a:ext cx="106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+10,1%</a:t>
            </a:r>
          </a:p>
        </p:txBody>
      </p:sp>
      <p:sp>
        <p:nvSpPr>
          <p:cNvPr id="2056" name="TextBox 21"/>
          <p:cNvSpPr txBox="1">
            <a:spLocks noChangeArrowheads="1"/>
          </p:cNvSpPr>
          <p:nvPr/>
        </p:nvSpPr>
        <p:spPr bwMode="auto">
          <a:xfrm>
            <a:off x="1628775" y="1892300"/>
            <a:ext cx="1104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349,8 млн.руб.</a:t>
            </a:r>
          </a:p>
        </p:txBody>
      </p:sp>
      <p:sp>
        <p:nvSpPr>
          <p:cNvPr id="2057" name="TextBox 22"/>
          <p:cNvSpPr txBox="1">
            <a:spLocks noChangeArrowheads="1"/>
          </p:cNvSpPr>
          <p:nvPr/>
        </p:nvSpPr>
        <p:spPr bwMode="auto">
          <a:xfrm>
            <a:off x="1628775" y="4822825"/>
            <a:ext cx="1152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792,4 млн.руб.</a:t>
            </a:r>
          </a:p>
        </p:txBody>
      </p:sp>
      <p:sp>
        <p:nvSpPr>
          <p:cNvPr id="2058" name="TextBox 23"/>
          <p:cNvSpPr txBox="1">
            <a:spLocks noChangeArrowheads="1"/>
          </p:cNvSpPr>
          <p:nvPr/>
        </p:nvSpPr>
        <p:spPr bwMode="auto">
          <a:xfrm>
            <a:off x="3975100" y="1887538"/>
            <a:ext cx="1246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405,9 млн.руб.</a:t>
            </a:r>
          </a:p>
        </p:txBody>
      </p:sp>
      <p:sp>
        <p:nvSpPr>
          <p:cNvPr id="2059" name="TextBox 24"/>
          <p:cNvSpPr txBox="1">
            <a:spLocks noChangeArrowheads="1"/>
          </p:cNvSpPr>
          <p:nvPr/>
        </p:nvSpPr>
        <p:spPr bwMode="auto">
          <a:xfrm>
            <a:off x="3975100" y="4822825"/>
            <a:ext cx="11366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851,6 млн.руб.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1051</TotalTime>
  <Words>1552</Words>
  <Application>Microsoft Office PowerPoint</Application>
  <PresentationFormat>Экран (4:3)</PresentationFormat>
  <Paragraphs>259</Paragraphs>
  <Slides>30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Поток</vt:lpstr>
      <vt:lpstr>Лист</vt:lpstr>
      <vt:lpstr>Диаграмма</vt:lpstr>
      <vt:lpstr>Worksheet</vt:lpstr>
      <vt:lpstr>    Бюджет Еткульского муниципального района  на 2022 год и на плановый период 2023 и 2024 годов для граждан</vt:lpstr>
      <vt:lpstr>Бюджет – это план доходов и расходов на определенный период.</vt:lpstr>
      <vt:lpstr>Кто управляет и распоряжается бюджетом?</vt:lpstr>
      <vt:lpstr>Этапы работы с бюджетом  Бюджетный процесс</vt:lpstr>
      <vt:lpstr>Основные параметры бюджетов</vt:lpstr>
      <vt:lpstr>Основные показатели социально-экономического развития Еткульского муниципального района в 2021 году (оценка)</vt:lpstr>
      <vt:lpstr>Из чего складывается местный бюджет в 2022 году?</vt:lpstr>
      <vt:lpstr>Параметры бюджета на 2022 год и на плановый период 2023 и 2024 годов</vt:lpstr>
      <vt:lpstr>Структура доходов бюджета</vt:lpstr>
      <vt:lpstr>Структура налоговых и неналоговых доходов бюджета в 2022 году</vt:lpstr>
      <vt:lpstr>Динамика по основным доходным источникам районного бюджета в 2022 году </vt:lpstr>
      <vt:lpstr>Расходы на национальные проекты  в 2022 году </vt:lpstr>
      <vt:lpstr>Слайд 13</vt:lpstr>
      <vt:lpstr>Распределение расходов  по отраслям в 2022 году</vt:lpstr>
      <vt:lpstr>Программный бюджет  В 2022 году запланировано финансирование расходов по 23 муниципальным программам на общую сумму   1233,6 млн.рублей  (98,1%)</vt:lpstr>
      <vt:lpstr>   Муниципальная программа «Развитие здравоохранения» в Еткульском муниципальном районе      </vt:lpstr>
      <vt:lpstr>   Муниципальная программа «Развитие образования» в Еткульском муниципальном районе      </vt:lpstr>
      <vt:lpstr>   Муниципальная программа «Развитие социальной защиты населения» в Еткульском муниципальном районе      </vt:lpstr>
      <vt:lpstr>   Программы по жилищно-коммунальному хозяйству       </vt:lpstr>
      <vt:lpstr>   Муниципальная программа «Развитие культуры» в Еткульском муниципальном районе      </vt:lpstr>
      <vt:lpstr>   Муниципальная программа «Развитие физической культуры и спорта» в Еткульском муниципальном районе      </vt:lpstr>
      <vt:lpstr>Программы по работе с молодежью</vt:lpstr>
      <vt:lpstr>Слайд 23</vt:lpstr>
      <vt:lpstr>   Трансферты поселениям на исполнение полномочий района     </vt:lpstr>
      <vt:lpstr>Слайд 25</vt:lpstr>
      <vt:lpstr>Слайд 26</vt:lpstr>
      <vt:lpstr>Качество управления муниципальными финансами</vt:lpstr>
      <vt:lpstr>Слайд 28</vt:lpstr>
      <vt:lpstr>Слайд 29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Еткульского муниципального района 2015-2017 для граждан</dc:title>
  <dc:creator>Ольга</dc:creator>
  <cp:lastModifiedBy>Ольга</cp:lastModifiedBy>
  <cp:revision>127</cp:revision>
  <dcterms:created xsi:type="dcterms:W3CDTF">2015-04-10T08:55:23Z</dcterms:created>
  <dcterms:modified xsi:type="dcterms:W3CDTF">2021-12-28T03:48:44Z</dcterms:modified>
</cp:coreProperties>
</file>